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63" r:id="rId4"/>
    <p:sldId id="300" r:id="rId5"/>
    <p:sldId id="258" r:id="rId6"/>
    <p:sldId id="279" r:id="rId7"/>
    <p:sldId id="260" r:id="rId8"/>
    <p:sldId id="280" r:id="rId9"/>
    <p:sldId id="281" r:id="rId10"/>
    <p:sldId id="282" r:id="rId11"/>
    <p:sldId id="283" r:id="rId12"/>
    <p:sldId id="284" r:id="rId13"/>
    <p:sldId id="285" r:id="rId14"/>
    <p:sldId id="286" r:id="rId15"/>
    <p:sldId id="287" r:id="rId16"/>
    <p:sldId id="288" r:id="rId17"/>
    <p:sldId id="301" r:id="rId18"/>
    <p:sldId id="289" r:id="rId19"/>
    <p:sldId id="290" r:id="rId20"/>
    <p:sldId id="291" r:id="rId21"/>
    <p:sldId id="292" r:id="rId22"/>
    <p:sldId id="293" r:id="rId23"/>
    <p:sldId id="294" r:id="rId24"/>
    <p:sldId id="295" r:id="rId25"/>
    <p:sldId id="296" r:id="rId26"/>
    <p:sldId id="297" r:id="rId27"/>
    <p:sldId id="298" r:id="rId28"/>
    <p:sldId id="299"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33"/>
    <a:srgbClr val="E02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6118" autoAdjust="0"/>
  </p:normalViewPr>
  <p:slideViewPr>
    <p:cSldViewPr>
      <p:cViewPr varScale="1">
        <p:scale>
          <a:sx n="109" d="100"/>
          <a:sy n="109" d="100"/>
        </p:scale>
        <p:origin x="142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0262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F5A-43B7-BB2A-E0FFCD3F808D}"/>
            </c:ext>
          </c:extLst>
        </c:ser>
        <c:ser>
          <c:idx val="1"/>
          <c:order val="1"/>
          <c:tx>
            <c:strRef>
              <c:f>Sheet1!$C$1</c:f>
              <c:strCache>
                <c:ptCount val="1"/>
                <c:pt idx="0">
                  <c:v>Series 2</c:v>
                </c:pt>
              </c:strCache>
            </c:strRef>
          </c:tx>
          <c:spPr>
            <a:solidFill>
              <a:srgbClr val="CC993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F5A-43B7-BB2A-E0FFCD3F808D}"/>
            </c:ext>
          </c:extLst>
        </c:ser>
        <c:ser>
          <c:idx val="2"/>
          <c:order val="2"/>
          <c:tx>
            <c:strRef>
              <c:f>Sheet1!$D$1</c:f>
              <c:strCache>
                <c:ptCount val="1"/>
                <c:pt idx="0">
                  <c:v>Series 3</c:v>
                </c:pt>
              </c:strCache>
            </c:strRef>
          </c:tx>
          <c:spPr>
            <a:solidFill>
              <a:schemeClr val="tx1">
                <a:lumMod val="85000"/>
                <a:lumOff val="1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F5A-43B7-BB2A-E0FFCD3F808D}"/>
            </c:ext>
          </c:extLst>
        </c:ser>
        <c:dLbls>
          <c:showLegendKey val="0"/>
          <c:showVal val="0"/>
          <c:showCatName val="0"/>
          <c:showSerName val="0"/>
          <c:showPercent val="0"/>
          <c:showBubbleSize val="0"/>
        </c:dLbls>
        <c:gapWidth val="219"/>
        <c:overlap val="-27"/>
        <c:axId val="153104224"/>
        <c:axId val="153102800"/>
      </c:barChart>
      <c:catAx>
        <c:axId val="15310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153102800"/>
        <c:crosses val="autoZero"/>
        <c:auto val="1"/>
        <c:lblAlgn val="ctr"/>
        <c:lblOffset val="100"/>
        <c:noMultiLvlLbl val="0"/>
      </c:catAx>
      <c:valAx>
        <c:axId val="15310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310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E02625"/>
              </a:solidFill>
              <a:ln w="19050">
                <a:solidFill>
                  <a:schemeClr val="lt1"/>
                </a:solidFill>
              </a:ln>
              <a:effectLst/>
            </c:spPr>
            <c:extLst>
              <c:ext xmlns:c16="http://schemas.microsoft.com/office/drawing/2014/chart" uri="{C3380CC4-5D6E-409C-BE32-E72D297353CC}">
                <c16:uniqueId val="{00000001-2871-4C85-A71B-9D8CF8C76247}"/>
              </c:ext>
            </c:extLst>
          </c:dPt>
          <c:dPt>
            <c:idx val="1"/>
            <c:bubble3D val="0"/>
            <c:spPr>
              <a:solidFill>
                <a:srgbClr val="CC9933"/>
              </a:solidFill>
              <a:ln w="19050">
                <a:solidFill>
                  <a:schemeClr val="lt1"/>
                </a:solidFill>
              </a:ln>
              <a:effectLst/>
            </c:spPr>
            <c:extLst>
              <c:ext xmlns:c16="http://schemas.microsoft.com/office/drawing/2014/chart" uri="{C3380CC4-5D6E-409C-BE32-E72D297353CC}">
                <c16:uniqueId val="{00000002-2871-4C85-A71B-9D8CF8C76247}"/>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2871-4C85-A71B-9D8CF8C76247}"/>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4-2871-4C85-A71B-9D8CF8C7624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871-4C85-A71B-9D8CF8C7624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C7950C0-F61C-4D33-87D2-CE6CED6E75A2}" type="datetimeFigureOut">
              <a:rPr lang="en-US" smtClean="0"/>
              <a:t>11/8/2024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1055B34-935D-48DF-BA84-73C1982425A4}" type="slidenum">
              <a:rPr lang="en-US" smtClean="0"/>
              <a:t>‹#›</a:t>
            </a:fld>
            <a:endParaRPr lang="en-US" dirty="0"/>
          </a:p>
        </p:txBody>
      </p:sp>
    </p:spTree>
    <p:extLst>
      <p:ext uri="{BB962C8B-B14F-4D97-AF65-F5344CB8AC3E}">
        <p14:creationId xmlns:p14="http://schemas.microsoft.com/office/powerpoint/2010/main" val="1864120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F0E0E8-B669-4B61-B751-507A44313120}" type="datetimeFigureOut">
              <a:rPr lang="en-US" smtClean="0"/>
              <a:t>11/8/2024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6430F6B-C9FD-4495-B22B-46EBCF9F6D01}" type="slidenum">
              <a:rPr lang="en-US" smtClean="0"/>
              <a:t>‹#›</a:t>
            </a:fld>
            <a:endParaRPr lang="en-US" dirty="0"/>
          </a:p>
        </p:txBody>
      </p:sp>
    </p:spTree>
    <p:extLst>
      <p:ext uri="{BB962C8B-B14F-4D97-AF65-F5344CB8AC3E}">
        <p14:creationId xmlns:p14="http://schemas.microsoft.com/office/powerpoint/2010/main" val="175993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endParaRPr lang="en-US" dirty="0"/>
          </a:p>
          <a:p>
            <a:r>
              <a:rPr lang="en-US" dirty="0"/>
              <a:t>Explain Capital Planner Job</a:t>
            </a:r>
          </a:p>
          <a:p>
            <a:endParaRPr lang="en-US" dirty="0"/>
          </a:p>
          <a:p>
            <a:r>
              <a:rPr lang="en-US" dirty="0"/>
              <a:t>Next slide – what is cap outlay?</a:t>
            </a:r>
          </a:p>
          <a:p>
            <a:endParaRPr lang="en-US" dirty="0"/>
          </a:p>
        </p:txBody>
      </p:sp>
      <p:sp>
        <p:nvSpPr>
          <p:cNvPr id="4" name="Slide Number Placeholder 3"/>
          <p:cNvSpPr>
            <a:spLocks noGrp="1"/>
          </p:cNvSpPr>
          <p:nvPr>
            <p:ph type="sldNum" sz="quarter" idx="10"/>
          </p:nvPr>
        </p:nvSpPr>
        <p:spPr/>
        <p:txBody>
          <a:bodyPr/>
          <a:lstStyle/>
          <a:p>
            <a:fld id="{D6430F6B-C9FD-4495-B22B-46EBCF9F6D01}" type="slidenum">
              <a:rPr lang="en-US" smtClean="0"/>
              <a:t>1</a:t>
            </a:fld>
            <a:endParaRPr lang="en-US" dirty="0"/>
          </a:p>
        </p:txBody>
      </p:sp>
    </p:spTree>
    <p:extLst>
      <p:ext uri="{BB962C8B-B14F-4D97-AF65-F5344CB8AC3E}">
        <p14:creationId xmlns:p14="http://schemas.microsoft.com/office/powerpoint/2010/main" val="168105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11</a:t>
            </a:fld>
            <a:endParaRPr lang="en-US" dirty="0"/>
          </a:p>
        </p:txBody>
      </p:sp>
    </p:spTree>
    <p:extLst>
      <p:ext uri="{BB962C8B-B14F-4D97-AF65-F5344CB8AC3E}">
        <p14:creationId xmlns:p14="http://schemas.microsoft.com/office/powerpoint/2010/main" val="200581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12</a:t>
            </a:fld>
            <a:endParaRPr lang="en-US" dirty="0"/>
          </a:p>
        </p:txBody>
      </p:sp>
    </p:spTree>
    <p:extLst>
      <p:ext uri="{BB962C8B-B14F-4D97-AF65-F5344CB8AC3E}">
        <p14:creationId xmlns:p14="http://schemas.microsoft.com/office/powerpoint/2010/main" val="390399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13</a:t>
            </a:fld>
            <a:endParaRPr lang="en-US" dirty="0"/>
          </a:p>
        </p:txBody>
      </p:sp>
    </p:spTree>
    <p:extLst>
      <p:ext uri="{BB962C8B-B14F-4D97-AF65-F5344CB8AC3E}">
        <p14:creationId xmlns:p14="http://schemas.microsoft.com/office/powerpoint/2010/main" val="1655509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30F6B-C9FD-4495-B22B-46EBCF9F6D01}" type="slidenum">
              <a:rPr lang="en-US" smtClean="0"/>
              <a:t>14</a:t>
            </a:fld>
            <a:endParaRPr lang="en-US" dirty="0"/>
          </a:p>
        </p:txBody>
      </p:sp>
    </p:spTree>
    <p:extLst>
      <p:ext uri="{BB962C8B-B14F-4D97-AF65-F5344CB8AC3E}">
        <p14:creationId xmlns:p14="http://schemas.microsoft.com/office/powerpoint/2010/main" val="136107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 established request amounts, priorities, rules</a:t>
            </a:r>
          </a:p>
          <a:p>
            <a:r>
              <a:rPr lang="en-US" dirty="0"/>
              <a:t>CIP Ordinance sets timelines</a:t>
            </a:r>
          </a:p>
          <a:p>
            <a:r>
              <a:rPr lang="en-US" dirty="0"/>
              <a:t>Funds available approx. Mar 2024</a:t>
            </a:r>
          </a:p>
          <a:p>
            <a:r>
              <a:rPr lang="en-US" dirty="0"/>
              <a:t>Lots of money = lots of rules and direction</a:t>
            </a:r>
          </a:p>
          <a:p>
            <a:endParaRPr lang="en-US" dirty="0"/>
          </a:p>
          <a:p>
            <a:r>
              <a:rPr lang="en-US" dirty="0"/>
              <a:t>Next slide – how projects chosen</a:t>
            </a:r>
          </a:p>
        </p:txBody>
      </p:sp>
      <p:sp>
        <p:nvSpPr>
          <p:cNvPr id="4" name="Slide Number Placeholder 3"/>
          <p:cNvSpPr>
            <a:spLocks noGrp="1"/>
          </p:cNvSpPr>
          <p:nvPr>
            <p:ph type="sldNum" sz="quarter" idx="10"/>
          </p:nvPr>
        </p:nvSpPr>
        <p:spPr/>
        <p:txBody>
          <a:bodyPr/>
          <a:lstStyle/>
          <a:p>
            <a:fld id="{D6430F6B-C9FD-4495-B22B-46EBCF9F6D01}" type="slidenum">
              <a:rPr lang="en-US" smtClean="0"/>
              <a:t>15</a:t>
            </a:fld>
            <a:endParaRPr lang="en-US" dirty="0"/>
          </a:p>
        </p:txBody>
      </p:sp>
    </p:spTree>
    <p:extLst>
      <p:ext uri="{BB962C8B-B14F-4D97-AF65-F5344CB8AC3E}">
        <p14:creationId xmlns:p14="http://schemas.microsoft.com/office/powerpoint/2010/main" val="2210874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17</a:t>
            </a:fld>
            <a:endParaRPr lang="en-US" dirty="0"/>
          </a:p>
        </p:txBody>
      </p:sp>
    </p:spTree>
    <p:extLst>
      <p:ext uri="{BB962C8B-B14F-4D97-AF65-F5344CB8AC3E}">
        <p14:creationId xmlns:p14="http://schemas.microsoft.com/office/powerpoint/2010/main" val="328272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18</a:t>
            </a:fld>
            <a:endParaRPr lang="en-US" dirty="0"/>
          </a:p>
        </p:txBody>
      </p:sp>
    </p:spTree>
    <p:extLst>
      <p:ext uri="{BB962C8B-B14F-4D97-AF65-F5344CB8AC3E}">
        <p14:creationId xmlns:p14="http://schemas.microsoft.com/office/powerpoint/2010/main" val="864829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19</a:t>
            </a:fld>
            <a:endParaRPr lang="en-US" dirty="0"/>
          </a:p>
        </p:txBody>
      </p:sp>
    </p:spTree>
    <p:extLst>
      <p:ext uri="{BB962C8B-B14F-4D97-AF65-F5344CB8AC3E}">
        <p14:creationId xmlns:p14="http://schemas.microsoft.com/office/powerpoint/2010/main" val="4218117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20</a:t>
            </a:fld>
            <a:endParaRPr lang="en-US" dirty="0"/>
          </a:p>
        </p:txBody>
      </p:sp>
    </p:spTree>
    <p:extLst>
      <p:ext uri="{BB962C8B-B14F-4D97-AF65-F5344CB8AC3E}">
        <p14:creationId xmlns:p14="http://schemas.microsoft.com/office/powerpoint/2010/main" val="128306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21</a:t>
            </a:fld>
            <a:endParaRPr lang="en-US" dirty="0"/>
          </a:p>
        </p:txBody>
      </p:sp>
    </p:spTree>
    <p:extLst>
      <p:ext uri="{BB962C8B-B14F-4D97-AF65-F5344CB8AC3E}">
        <p14:creationId xmlns:p14="http://schemas.microsoft.com/office/powerpoint/2010/main" val="235019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30F6B-C9FD-4495-B22B-46EBCF9F6D01}" type="slidenum">
              <a:rPr lang="en-US" smtClean="0"/>
              <a:t>2</a:t>
            </a:fld>
            <a:endParaRPr lang="en-US" dirty="0"/>
          </a:p>
        </p:txBody>
      </p:sp>
    </p:spTree>
    <p:extLst>
      <p:ext uri="{BB962C8B-B14F-4D97-AF65-F5344CB8AC3E}">
        <p14:creationId xmlns:p14="http://schemas.microsoft.com/office/powerpoint/2010/main" val="3834707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22</a:t>
            </a:fld>
            <a:endParaRPr lang="en-US" dirty="0"/>
          </a:p>
        </p:txBody>
      </p:sp>
    </p:spTree>
    <p:extLst>
      <p:ext uri="{BB962C8B-B14F-4D97-AF65-F5344CB8AC3E}">
        <p14:creationId xmlns:p14="http://schemas.microsoft.com/office/powerpoint/2010/main" val="4064798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23</a:t>
            </a:fld>
            <a:endParaRPr lang="en-US" dirty="0"/>
          </a:p>
        </p:txBody>
      </p:sp>
    </p:spTree>
    <p:extLst>
      <p:ext uri="{BB962C8B-B14F-4D97-AF65-F5344CB8AC3E}">
        <p14:creationId xmlns:p14="http://schemas.microsoft.com/office/powerpoint/2010/main" val="252259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24</a:t>
            </a:fld>
            <a:endParaRPr lang="en-US" dirty="0"/>
          </a:p>
        </p:txBody>
      </p:sp>
    </p:spTree>
    <p:extLst>
      <p:ext uri="{BB962C8B-B14F-4D97-AF65-F5344CB8AC3E}">
        <p14:creationId xmlns:p14="http://schemas.microsoft.com/office/powerpoint/2010/main" val="16606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30F6B-C9FD-4495-B22B-46EBCF9F6D01}" type="slidenum">
              <a:rPr lang="en-US" smtClean="0"/>
              <a:t>25</a:t>
            </a:fld>
            <a:endParaRPr lang="en-US" dirty="0"/>
          </a:p>
        </p:txBody>
      </p:sp>
    </p:spTree>
    <p:extLst>
      <p:ext uri="{BB962C8B-B14F-4D97-AF65-F5344CB8AC3E}">
        <p14:creationId xmlns:p14="http://schemas.microsoft.com/office/powerpoint/2010/main" val="67087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 established request amounts, priorities, rules</a:t>
            </a:r>
          </a:p>
          <a:p>
            <a:r>
              <a:rPr lang="en-US" dirty="0"/>
              <a:t>CIP Ordinance sets timelines</a:t>
            </a:r>
          </a:p>
          <a:p>
            <a:r>
              <a:rPr lang="en-US" dirty="0"/>
              <a:t>Funds available approx. Mar 2024</a:t>
            </a:r>
          </a:p>
          <a:p>
            <a:r>
              <a:rPr lang="en-US" dirty="0"/>
              <a:t>Lots of money = lots of rules and direction</a:t>
            </a:r>
          </a:p>
          <a:p>
            <a:endParaRPr lang="en-US" dirty="0"/>
          </a:p>
          <a:p>
            <a:r>
              <a:rPr lang="en-US" dirty="0"/>
              <a:t>Next slide – how projects chosen</a:t>
            </a:r>
          </a:p>
        </p:txBody>
      </p:sp>
      <p:sp>
        <p:nvSpPr>
          <p:cNvPr id="4" name="Slide Number Placeholder 3"/>
          <p:cNvSpPr>
            <a:spLocks noGrp="1"/>
          </p:cNvSpPr>
          <p:nvPr>
            <p:ph type="sldNum" sz="quarter" idx="10"/>
          </p:nvPr>
        </p:nvSpPr>
        <p:spPr/>
        <p:txBody>
          <a:bodyPr/>
          <a:lstStyle/>
          <a:p>
            <a:fld id="{D6430F6B-C9FD-4495-B22B-46EBCF9F6D01}" type="slidenum">
              <a:rPr lang="en-US" smtClean="0"/>
              <a:t>26</a:t>
            </a:fld>
            <a:endParaRPr lang="en-US" dirty="0"/>
          </a:p>
        </p:txBody>
      </p:sp>
    </p:spTree>
    <p:extLst>
      <p:ext uri="{BB962C8B-B14F-4D97-AF65-F5344CB8AC3E}">
        <p14:creationId xmlns:p14="http://schemas.microsoft.com/office/powerpoint/2010/main" val="161590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30F6B-C9FD-4495-B22B-46EBCF9F6D01}" type="slidenum">
              <a:rPr lang="en-US" smtClean="0"/>
              <a:t>3</a:t>
            </a:fld>
            <a:endParaRPr lang="en-US" dirty="0"/>
          </a:p>
        </p:txBody>
      </p:sp>
    </p:spTree>
    <p:extLst>
      <p:ext uri="{BB962C8B-B14F-4D97-AF65-F5344CB8AC3E}">
        <p14:creationId xmlns:p14="http://schemas.microsoft.com/office/powerpoint/2010/main" val="219339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30F6B-C9FD-4495-B22B-46EBCF9F6D01}" type="slidenum">
              <a:rPr lang="en-US" smtClean="0"/>
              <a:t>4</a:t>
            </a:fld>
            <a:endParaRPr lang="en-US" dirty="0"/>
          </a:p>
        </p:txBody>
      </p:sp>
    </p:spTree>
    <p:extLst>
      <p:ext uri="{BB962C8B-B14F-4D97-AF65-F5344CB8AC3E}">
        <p14:creationId xmlns:p14="http://schemas.microsoft.com/office/powerpoint/2010/main" val="266474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 established request amounts, priorities, rules</a:t>
            </a:r>
          </a:p>
          <a:p>
            <a:r>
              <a:rPr lang="en-US" dirty="0"/>
              <a:t>CIP Ordinance sets timelines</a:t>
            </a:r>
          </a:p>
          <a:p>
            <a:r>
              <a:rPr lang="en-US" dirty="0"/>
              <a:t>Funds available approx. Mar 2024</a:t>
            </a:r>
          </a:p>
          <a:p>
            <a:r>
              <a:rPr lang="en-US" dirty="0"/>
              <a:t>Lots of money = lots of rules and direction</a:t>
            </a:r>
          </a:p>
          <a:p>
            <a:endParaRPr lang="en-US" dirty="0"/>
          </a:p>
          <a:p>
            <a:r>
              <a:rPr lang="en-US" dirty="0"/>
              <a:t>Next slide – how projects chosen</a:t>
            </a:r>
          </a:p>
        </p:txBody>
      </p:sp>
      <p:sp>
        <p:nvSpPr>
          <p:cNvPr id="4" name="Slide Number Placeholder 3"/>
          <p:cNvSpPr>
            <a:spLocks noGrp="1"/>
          </p:cNvSpPr>
          <p:nvPr>
            <p:ph type="sldNum" sz="quarter" idx="10"/>
          </p:nvPr>
        </p:nvSpPr>
        <p:spPr/>
        <p:txBody>
          <a:bodyPr/>
          <a:lstStyle/>
          <a:p>
            <a:fld id="{D6430F6B-C9FD-4495-B22B-46EBCF9F6D01}" type="slidenum">
              <a:rPr lang="en-US" smtClean="0"/>
              <a:t>5</a:t>
            </a:fld>
            <a:endParaRPr lang="en-US" dirty="0"/>
          </a:p>
        </p:txBody>
      </p:sp>
    </p:spTree>
    <p:extLst>
      <p:ext uri="{BB962C8B-B14F-4D97-AF65-F5344CB8AC3E}">
        <p14:creationId xmlns:p14="http://schemas.microsoft.com/office/powerpoint/2010/main" val="138655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7</a:t>
            </a:fld>
            <a:endParaRPr lang="en-US" dirty="0"/>
          </a:p>
        </p:txBody>
      </p:sp>
    </p:spTree>
    <p:extLst>
      <p:ext uri="{BB962C8B-B14F-4D97-AF65-F5344CB8AC3E}">
        <p14:creationId xmlns:p14="http://schemas.microsoft.com/office/powerpoint/2010/main" val="205545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8</a:t>
            </a:fld>
            <a:endParaRPr lang="en-US" dirty="0"/>
          </a:p>
        </p:txBody>
      </p:sp>
    </p:spTree>
    <p:extLst>
      <p:ext uri="{BB962C8B-B14F-4D97-AF65-F5344CB8AC3E}">
        <p14:creationId xmlns:p14="http://schemas.microsoft.com/office/powerpoint/2010/main" val="312641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9</a:t>
            </a:fld>
            <a:endParaRPr lang="en-US" dirty="0"/>
          </a:p>
        </p:txBody>
      </p:sp>
    </p:spTree>
    <p:extLst>
      <p:ext uri="{BB962C8B-B14F-4D97-AF65-F5344CB8AC3E}">
        <p14:creationId xmlns:p14="http://schemas.microsoft.com/office/powerpoint/2010/main" val="541946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 Not for specific projects but overall goals</a:t>
            </a:r>
          </a:p>
          <a:p>
            <a:r>
              <a:rPr lang="en-US" dirty="0"/>
              <a:t>Depts is the best way</a:t>
            </a:r>
          </a:p>
          <a:p>
            <a:r>
              <a:rPr lang="en-US" dirty="0"/>
              <a:t>Council</a:t>
            </a:r>
          </a:p>
          <a:p>
            <a:endParaRPr lang="en-US" dirty="0"/>
          </a:p>
          <a:p>
            <a:r>
              <a:rPr lang="en-US" dirty="0"/>
              <a:t>Next slide – CC and State NPO</a:t>
            </a:r>
          </a:p>
        </p:txBody>
      </p:sp>
      <p:sp>
        <p:nvSpPr>
          <p:cNvPr id="4" name="Slide Number Placeholder 3"/>
          <p:cNvSpPr>
            <a:spLocks noGrp="1"/>
          </p:cNvSpPr>
          <p:nvPr>
            <p:ph type="sldNum" sz="quarter" idx="10"/>
          </p:nvPr>
        </p:nvSpPr>
        <p:spPr/>
        <p:txBody>
          <a:bodyPr/>
          <a:lstStyle/>
          <a:p>
            <a:fld id="{D6430F6B-C9FD-4495-B22B-46EBCF9F6D01}" type="slidenum">
              <a:rPr lang="en-US" smtClean="0"/>
              <a:t>10</a:t>
            </a:fld>
            <a:endParaRPr lang="en-US" dirty="0"/>
          </a:p>
        </p:txBody>
      </p:sp>
    </p:spTree>
    <p:extLst>
      <p:ext uri="{BB962C8B-B14F-4D97-AF65-F5344CB8AC3E}">
        <p14:creationId xmlns:p14="http://schemas.microsoft.com/office/powerpoint/2010/main" val="4098019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chart" Target="../charts/chart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chart" Target="../charts/chart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A9538-5EF8-4BB4-8B1D-1FCFF1C56E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68" t="29444" r="11184" b="20555"/>
          <a:stretch/>
        </p:blipFill>
        <p:spPr>
          <a:xfrm>
            <a:off x="0" y="-8389"/>
            <a:ext cx="9144000" cy="6858000"/>
          </a:xfrm>
          <a:prstGeom prst="rect">
            <a:avLst/>
          </a:prstGeom>
        </p:spPr>
      </p:pic>
      <p:sp>
        <p:nvSpPr>
          <p:cNvPr id="2" name="Title 1"/>
          <p:cNvSpPr>
            <a:spLocks noGrp="1"/>
          </p:cNvSpPr>
          <p:nvPr>
            <p:ph type="ctrTitle" hasCustomPrompt="1"/>
          </p:nvPr>
        </p:nvSpPr>
        <p:spPr>
          <a:xfrm>
            <a:off x="228600" y="228600"/>
            <a:ext cx="43434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228600" y="1595106"/>
            <a:ext cx="56388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7E97D895-4EC0-4B38-A7C2-C350561D1C50}" type="datetimeFigureOut">
              <a:rPr lang="en-US" smtClean="0"/>
              <a:pPr>
                <a:defRPr/>
              </a:pPr>
              <a:t>11/8/2024</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457200" y="6356350"/>
            <a:ext cx="5562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8" name="Picture 7">
            <a:extLst>
              <a:ext uri="{FF2B5EF4-FFF2-40B4-BE49-F238E27FC236}">
                <a16:creationId xmlns:a16="http://schemas.microsoft.com/office/drawing/2014/main" id="{87993F12-18E6-4408-B524-04134C3D7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375" y="3429000"/>
            <a:ext cx="1226825" cy="3196755"/>
          </a:xfrm>
          <a:prstGeom prst="rect">
            <a:avLst/>
          </a:prstGeom>
        </p:spPr>
      </p:pic>
    </p:spTree>
    <p:extLst>
      <p:ext uri="{BB962C8B-B14F-4D97-AF65-F5344CB8AC3E}">
        <p14:creationId xmlns:p14="http://schemas.microsoft.com/office/powerpoint/2010/main" val="17239519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BCC3C-7572-407B-8549-3D17BFEEA222}"/>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colorTemperature colorTemp="6682"/>
                    </a14:imgEffect>
                    <a14:imgEffect>
                      <a14:saturation sat="0"/>
                    </a14:imgEffect>
                    <a14:imgEffect>
                      <a14:brightnessContrast bright="-10000" contrast="7000"/>
                    </a14:imgEffect>
                  </a14:imgLayer>
                </a14:imgProps>
              </a:ex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7543800" y="381000"/>
            <a:ext cx="1143000" cy="365125"/>
          </a:xfrm>
        </p:spPr>
        <p:txBody>
          <a:bodyPr/>
          <a:lstStyle>
            <a:lvl1pPr algn="r">
              <a:defRPr/>
            </a:lvl1pPr>
          </a:lstStyle>
          <a:p>
            <a:pPr>
              <a:defRPr/>
            </a:pPr>
            <a:fld id="{DBA12AA5-AC7D-4FFB-A064-F9C1AAA65AD2}" type="datetimeFigureOut">
              <a:rPr lang="en-US" smtClean="0"/>
              <a:pPr>
                <a:defRPr/>
              </a:pPr>
              <a:t>11/8/2024</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533400" y="6356350"/>
            <a:ext cx="54864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dirty="0"/>
          </a:p>
        </p:txBody>
      </p:sp>
      <p:pic>
        <p:nvPicPr>
          <p:cNvPr id="7" name="Picture 6">
            <a:extLst>
              <a:ext uri="{FF2B5EF4-FFF2-40B4-BE49-F238E27FC236}">
                <a16:creationId xmlns:a16="http://schemas.microsoft.com/office/drawing/2014/main" id="{0394D5B1-69BF-4F2B-8977-0A05BEEC3B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30716433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E3C4CF-422B-4302-9C2C-233A3DF2321D}"/>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5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baseline="0">
                <a:solidFill>
                  <a:srgbClr val="E0262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3816350" cy="5853113"/>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E23423FF-B7FB-42AA-BC5F-D4708D6E6205}"/>
              </a:ext>
            </a:extLst>
          </p:cNvPr>
          <p:cNvSpPr>
            <a:spLocks noGrp="1"/>
          </p:cNvSpPr>
          <p:nvPr>
            <p:ph type="dt" sz="half" idx="10"/>
          </p:nvPr>
        </p:nvSpPr>
        <p:spPr>
          <a:xfrm>
            <a:off x="7543800" y="366712"/>
            <a:ext cx="1143000" cy="365125"/>
          </a:xfrm>
        </p:spPr>
        <p:txBody>
          <a:bodyPr/>
          <a:lstStyle>
            <a:lvl1pPr algn="r">
              <a:defRPr/>
            </a:lvl1pPr>
          </a:lstStyle>
          <a:p>
            <a:pPr>
              <a:defRPr/>
            </a:pPr>
            <a:fld id="{1BD7691F-A5D5-49CF-93DC-CAFD98F4E2AB}" type="datetimeFigureOut">
              <a:rPr lang="en-US" smtClean="0"/>
              <a:pPr>
                <a:defRPr/>
              </a:pPr>
              <a:t>11/8/2024</a:t>
            </a:fld>
            <a:endParaRPr lang="en-US" dirty="0"/>
          </a:p>
        </p:txBody>
      </p:sp>
      <p:sp>
        <p:nvSpPr>
          <p:cNvPr id="6" name="Footer Placeholder 4">
            <a:extLst>
              <a:ext uri="{FF2B5EF4-FFF2-40B4-BE49-F238E27FC236}">
                <a16:creationId xmlns:a16="http://schemas.microsoft.com/office/drawing/2014/main" id="{D597CE16-3B8A-4A9C-883A-B6422300567F}"/>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8C27BC0-7CE8-4845-871B-71F10146F87B}"/>
              </a:ext>
            </a:extLst>
          </p:cNvPr>
          <p:cNvSpPr>
            <a:spLocks noGrp="1"/>
          </p:cNvSpPr>
          <p:nvPr>
            <p:ph type="sldNum" sz="quarter" idx="12"/>
          </p:nvPr>
        </p:nvSpPr>
        <p:spPr/>
        <p:txBody>
          <a:bodyPr/>
          <a:lstStyle>
            <a:lvl1pPr>
              <a:defRPr/>
            </a:lvl1pPr>
          </a:lstStyle>
          <a:p>
            <a:fld id="{B825CD8C-D00B-4AF3-AA29-B158885D016E}" type="slidenum">
              <a:rPr lang="en-US" altLang="en-US"/>
              <a:pPr/>
              <a:t>‹#›</a:t>
            </a:fld>
            <a:endParaRPr lang="en-US" altLang="en-US" dirty="0"/>
          </a:p>
        </p:txBody>
      </p:sp>
      <p:pic>
        <p:nvPicPr>
          <p:cNvPr id="10" name="Picture 9">
            <a:extLst>
              <a:ext uri="{FF2B5EF4-FFF2-40B4-BE49-F238E27FC236}">
                <a16:creationId xmlns:a16="http://schemas.microsoft.com/office/drawing/2014/main" id="{D847396B-5D0C-426C-A633-0F5E05C27B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27676647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B56A3-D395-4683-9B52-6390560ADEB1}"/>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45000" contrast="21000"/>
                    </a14:imgEffect>
                  </a14:imgLayer>
                </a14:imgProps>
              </a:ex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rgbClr val="E0262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7467600" y="357187"/>
            <a:ext cx="1219200" cy="365125"/>
          </a:xfrm>
        </p:spPr>
        <p:txBody>
          <a:bodyPr/>
          <a:lstStyle>
            <a:lvl1pPr algn="r">
              <a:defRPr/>
            </a:lvl1pPr>
          </a:lstStyle>
          <a:p>
            <a:pPr>
              <a:defRPr/>
            </a:pPr>
            <a:fld id="{E1AABF6F-22C4-4FEC-8813-392ED3301245}" type="datetimeFigureOut">
              <a:rPr lang="en-US" smtClean="0"/>
              <a:pPr>
                <a:defRPr/>
              </a:pPr>
              <a:t>11/8/2024</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dirty="0"/>
          </a:p>
        </p:txBody>
      </p:sp>
      <p:pic>
        <p:nvPicPr>
          <p:cNvPr id="11" name="Picture 10">
            <a:extLst>
              <a:ext uri="{FF2B5EF4-FFF2-40B4-BE49-F238E27FC236}">
                <a16:creationId xmlns:a16="http://schemas.microsoft.com/office/drawing/2014/main" id="{51698A4A-FE8F-41D5-8454-7D47895D50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0186719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B56A3-D395-4683-9B52-6390560ADEB1}"/>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45000" contrast="21000"/>
                    </a14:imgEffect>
                  </a14:imgLayer>
                </a14:imgProps>
              </a:ex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1126066" y="4800600"/>
            <a:ext cx="6341534" cy="566738"/>
          </a:xfrm>
        </p:spPr>
        <p:txBody>
          <a:bodyPr anchor="b"/>
          <a:lstStyle>
            <a:lvl1pPr algn="l">
              <a:defRPr sz="2000" b="1">
                <a:solidFill>
                  <a:srgbClr val="E0262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126066" y="5367338"/>
            <a:ext cx="6341534"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7467600" y="357187"/>
            <a:ext cx="1219200" cy="365125"/>
          </a:xfrm>
        </p:spPr>
        <p:txBody>
          <a:bodyPr/>
          <a:lstStyle>
            <a:lvl1pPr algn="r">
              <a:defRPr/>
            </a:lvl1pPr>
          </a:lstStyle>
          <a:p>
            <a:pPr>
              <a:defRPr/>
            </a:pPr>
            <a:fld id="{E1AABF6F-22C4-4FEC-8813-392ED3301245}" type="datetimeFigureOut">
              <a:rPr lang="en-US" smtClean="0"/>
              <a:pPr>
                <a:defRPr/>
              </a:pPr>
              <a:t>11/8/2024</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dirty="0"/>
          </a:p>
        </p:txBody>
      </p:sp>
      <p:pic>
        <p:nvPicPr>
          <p:cNvPr id="11" name="Picture 10">
            <a:extLst>
              <a:ext uri="{FF2B5EF4-FFF2-40B4-BE49-F238E27FC236}">
                <a16:creationId xmlns:a16="http://schemas.microsoft.com/office/drawing/2014/main" id="{3F66FB0B-AE46-45E4-94ED-37672D1257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
        <p:nvSpPr>
          <p:cNvPr id="10" name="Media Placeholder 12">
            <a:extLst>
              <a:ext uri="{FF2B5EF4-FFF2-40B4-BE49-F238E27FC236}">
                <a16:creationId xmlns:a16="http://schemas.microsoft.com/office/drawing/2014/main" id="{3FB0F2B2-057D-42B4-AAA9-48F6EC61D550}"/>
              </a:ext>
            </a:extLst>
          </p:cNvPr>
          <p:cNvSpPr>
            <a:spLocks noGrp="1"/>
          </p:cNvSpPr>
          <p:nvPr>
            <p:ph type="media" sz="quarter" idx="13"/>
          </p:nvPr>
        </p:nvSpPr>
        <p:spPr>
          <a:xfrm>
            <a:off x="1125538" y="1143000"/>
            <a:ext cx="6341534" cy="3429000"/>
          </a:xfrm>
        </p:spPr>
        <p:txBody>
          <a:bodyPr/>
          <a:lstStyle/>
          <a:p>
            <a:r>
              <a:rPr lang="en-US" dirty="0"/>
              <a:t>Click icon to add media</a:t>
            </a:r>
          </a:p>
        </p:txBody>
      </p:sp>
      <p:sp>
        <p:nvSpPr>
          <p:cNvPr id="3" name="Rectangle 2">
            <a:extLst>
              <a:ext uri="{FF2B5EF4-FFF2-40B4-BE49-F238E27FC236}">
                <a16:creationId xmlns:a16="http://schemas.microsoft.com/office/drawing/2014/main" id="{EBC58E2C-E7C8-4F0B-8680-DB3D190C3781}"/>
              </a:ext>
            </a:extLst>
          </p:cNvPr>
          <p:cNvSpPr/>
          <p:nvPr userDrawn="1"/>
        </p:nvSpPr>
        <p:spPr>
          <a:xfrm>
            <a:off x="1126066" y="1143000"/>
            <a:ext cx="6341534"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68322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00F22-5009-40CB-A807-70A8F5A77F7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rot="5400000">
            <a:off x="-2720976" y="2857500"/>
            <a:ext cx="6584952" cy="1143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7545181" y="317154"/>
            <a:ext cx="1143003" cy="365125"/>
          </a:xfrm>
        </p:spPr>
        <p:txBody>
          <a:bodyPr/>
          <a:lstStyle>
            <a:lvl1pPr algn="r">
              <a:defRPr/>
            </a:lvl1pPr>
          </a:lstStyle>
          <a:p>
            <a:pPr>
              <a:defRPr/>
            </a:pPr>
            <a:fld id="{E34D5DCE-D5D6-4C61-81B3-06F87F1D9141}" type="datetimeFigureOut">
              <a:rPr lang="en-US" smtClean="0"/>
              <a:pPr>
                <a:defRPr/>
              </a:pPr>
              <a:t>11/8/2024</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1598819" y="6356350"/>
            <a:ext cx="442098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dirty="0"/>
          </a:p>
        </p:txBody>
      </p:sp>
      <p:graphicFrame>
        <p:nvGraphicFramePr>
          <p:cNvPr id="12" name="Chart 11">
            <a:extLst>
              <a:ext uri="{FF2B5EF4-FFF2-40B4-BE49-F238E27FC236}">
                <a16:creationId xmlns:a16="http://schemas.microsoft.com/office/drawing/2014/main" id="{87B3AA06-2F0C-413C-8C45-78881D6AF42D}"/>
              </a:ext>
            </a:extLst>
          </p:cNvPr>
          <p:cNvGraphicFramePr/>
          <p:nvPr userDrawn="1">
            <p:extLst>
              <p:ext uri="{D42A27DB-BD31-4B8C-83A1-F6EECF244321}">
                <p14:modId xmlns:p14="http://schemas.microsoft.com/office/powerpoint/2010/main" val="351100588"/>
              </p:ext>
            </p:extLst>
          </p:nvPr>
        </p:nvGraphicFramePr>
        <p:xfrm>
          <a:off x="1524000" y="1219200"/>
          <a:ext cx="5867400" cy="40640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6EDC47A5-03A0-41C1-AE36-EEF4FAC277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3225273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00F22-5009-40CB-A807-70A8F5A77F7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rot="5400000">
            <a:off x="-2720976" y="2857500"/>
            <a:ext cx="6584952" cy="1143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7545181" y="317154"/>
            <a:ext cx="1143003" cy="365125"/>
          </a:xfrm>
        </p:spPr>
        <p:txBody>
          <a:bodyPr/>
          <a:lstStyle>
            <a:lvl1pPr algn="r">
              <a:defRPr/>
            </a:lvl1pPr>
          </a:lstStyle>
          <a:p>
            <a:pPr>
              <a:defRPr/>
            </a:pPr>
            <a:fld id="{E34D5DCE-D5D6-4C61-81B3-06F87F1D9141}" type="datetimeFigureOut">
              <a:rPr lang="en-US" smtClean="0"/>
              <a:pPr>
                <a:defRPr/>
              </a:pPr>
              <a:t>11/8/2024</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1598819" y="6356350"/>
            <a:ext cx="442098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dirty="0"/>
          </a:p>
        </p:txBody>
      </p:sp>
      <p:graphicFrame>
        <p:nvGraphicFramePr>
          <p:cNvPr id="10" name="Chart 9">
            <a:extLst>
              <a:ext uri="{FF2B5EF4-FFF2-40B4-BE49-F238E27FC236}">
                <a16:creationId xmlns:a16="http://schemas.microsoft.com/office/drawing/2014/main" id="{6E813A55-ACDF-4C56-B493-97F941DD8ABA}"/>
              </a:ext>
            </a:extLst>
          </p:cNvPr>
          <p:cNvGraphicFramePr/>
          <p:nvPr userDrawn="1">
            <p:extLst>
              <p:ext uri="{D42A27DB-BD31-4B8C-83A1-F6EECF244321}">
                <p14:modId xmlns:p14="http://schemas.microsoft.com/office/powerpoint/2010/main" val="2292442201"/>
              </p:ext>
            </p:extLst>
          </p:nvPr>
        </p:nvGraphicFramePr>
        <p:xfrm>
          <a:off x="1524000" y="1092200"/>
          <a:ext cx="6400800" cy="44704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8FCE375A-B9DA-4BEE-ACBC-43290D7B9B8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5146835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B7711-E475-4ED6-96B0-786E1F9DE63C}"/>
              </a:ext>
            </a:extLst>
          </p:cNvPr>
          <p:cNvSpPr>
            <a:spLocks noGrp="1"/>
          </p:cNvSpPr>
          <p:nvPr>
            <p:ph type="dt" sz="half" idx="10"/>
          </p:nvPr>
        </p:nvSpPr>
        <p:spPr/>
        <p:txBody>
          <a:bodyPr/>
          <a:lstStyle>
            <a:lvl1pPr>
              <a:defRPr/>
            </a:lvl1pPr>
          </a:lstStyle>
          <a:p>
            <a:pPr>
              <a:defRPr/>
            </a:pPr>
            <a:fld id="{4B87CFC5-3B4D-4DE7-A396-B04A3D74CCCD}" type="datetimeFigureOut">
              <a:rPr lang="en-US"/>
              <a:pPr>
                <a:defRPr/>
              </a:pPr>
              <a:t>11/8/2024</a:t>
            </a:fld>
            <a:endParaRPr lang="en-US" dirty="0"/>
          </a:p>
        </p:txBody>
      </p:sp>
      <p:sp>
        <p:nvSpPr>
          <p:cNvPr id="5" name="Footer Placeholder 4">
            <a:extLst>
              <a:ext uri="{FF2B5EF4-FFF2-40B4-BE49-F238E27FC236}">
                <a16:creationId xmlns:a16="http://schemas.microsoft.com/office/drawing/2014/main" id="{6C9285DB-C06A-4363-BF5A-52B11CB24B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C9003A0-2DE0-4FA7-AEAC-90965C8DB699}"/>
              </a:ext>
            </a:extLst>
          </p:cNvPr>
          <p:cNvSpPr>
            <a:spLocks noGrp="1"/>
          </p:cNvSpPr>
          <p:nvPr>
            <p:ph type="sldNum" sz="quarter" idx="12"/>
          </p:nvPr>
        </p:nvSpPr>
        <p:spPr/>
        <p:txBody>
          <a:bodyPr/>
          <a:lstStyle>
            <a:lvl1pPr>
              <a:defRPr/>
            </a:lvl1pPr>
          </a:lstStyle>
          <a:p>
            <a:fld id="{4728CF34-A29B-4AF4-88A0-DF34051AE6A2}" type="slidenum">
              <a:rPr lang="en-US" altLang="en-US"/>
              <a:pPr/>
              <a:t>‹#›</a:t>
            </a:fld>
            <a:endParaRPr lang="en-US" altLang="en-US" dirty="0"/>
          </a:p>
        </p:txBody>
      </p:sp>
    </p:spTree>
    <p:extLst>
      <p:ext uri="{BB962C8B-B14F-4D97-AF65-F5344CB8AC3E}">
        <p14:creationId xmlns:p14="http://schemas.microsoft.com/office/powerpoint/2010/main" val="48411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A9538-5EF8-4BB4-8B1D-1FCFF1C56E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68" t="29444" r="11184" b="20555"/>
          <a:stretch/>
        </p:blipFill>
        <p:spPr>
          <a:xfrm>
            <a:off x="0" y="-125835"/>
            <a:ext cx="9144000" cy="6858000"/>
          </a:xfrm>
          <a:prstGeom prst="rect">
            <a:avLst/>
          </a:prstGeom>
        </p:spPr>
      </p:pic>
      <p:sp>
        <p:nvSpPr>
          <p:cNvPr id="2" name="Title 1"/>
          <p:cNvSpPr>
            <a:spLocks noGrp="1"/>
          </p:cNvSpPr>
          <p:nvPr>
            <p:ph type="ctrTitle" hasCustomPrompt="1"/>
          </p:nvPr>
        </p:nvSpPr>
        <p:spPr>
          <a:xfrm>
            <a:off x="228600" y="228600"/>
            <a:ext cx="43434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228600" y="1595106"/>
            <a:ext cx="56388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7E97D895-4EC0-4B38-A7C2-C350561D1C50}" type="datetimeFigureOut">
              <a:rPr lang="en-US" smtClean="0"/>
              <a:pPr>
                <a:defRPr/>
              </a:pPr>
              <a:t>11/8/2024</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457200" y="6356350"/>
            <a:ext cx="4114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a:xfrm>
            <a:off x="4876800" y="6356350"/>
            <a:ext cx="2133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8" name="Picture 7">
            <a:extLst>
              <a:ext uri="{FF2B5EF4-FFF2-40B4-BE49-F238E27FC236}">
                <a16:creationId xmlns:a16="http://schemas.microsoft.com/office/drawing/2014/main" id="{42465DEA-915E-49DC-AFD4-9A9E68FB8B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1800" y="5470524"/>
            <a:ext cx="2154784" cy="1158876"/>
          </a:xfrm>
          <a:prstGeom prst="rect">
            <a:avLst/>
          </a:prstGeom>
        </p:spPr>
      </p:pic>
    </p:spTree>
    <p:extLst>
      <p:ext uri="{BB962C8B-B14F-4D97-AF65-F5344CB8AC3E}">
        <p14:creationId xmlns:p14="http://schemas.microsoft.com/office/powerpoint/2010/main" val="24448980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5863D-A570-4405-8C67-9B95E531A3C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77"/>
          <a:stretch/>
        </p:blipFill>
        <p:spPr>
          <a:xfrm>
            <a:off x="0" y="0"/>
            <a:ext cx="9144000" cy="6868637"/>
          </a:xfrm>
          <a:prstGeom prst="rect">
            <a:avLst/>
          </a:prstGeom>
          <a:effectLst/>
        </p:spPr>
      </p:pic>
      <p:sp>
        <p:nvSpPr>
          <p:cNvPr id="2" name="Title 1"/>
          <p:cNvSpPr>
            <a:spLocks noGrp="1"/>
          </p:cNvSpPr>
          <p:nvPr>
            <p:ph type="title" hasCustomPrompt="1"/>
          </p:nvPr>
        </p:nvSpPr>
        <p:spPr>
          <a:xfrm rot="5400000">
            <a:off x="-2644775" y="2857500"/>
            <a:ext cx="6584949" cy="1143000"/>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Content Placeholder 2"/>
          <p:cNvSpPr>
            <a:spLocks noGrp="1"/>
          </p:cNvSpPr>
          <p:nvPr>
            <p:ph idx="1" hasCustomPrompt="1"/>
          </p:nvPr>
        </p:nvSpPr>
        <p:spPr>
          <a:xfrm>
            <a:off x="1447800" y="228600"/>
            <a:ext cx="6096000" cy="5980588"/>
          </a:xfrm>
        </p:spPr>
        <p:txBody>
          <a:bodyPr/>
          <a:lstStyle>
            <a:lvl1pPr marL="342900" indent="-342900">
              <a:buFont typeface="Arial" panose="020B0604020202020204" pitchFamily="34" charset="0"/>
              <a:buChar char="•"/>
              <a:defRPr sz="3200" b="1">
                <a:solidFill>
                  <a:schemeClr val="tx1">
                    <a:lumMod val="85000"/>
                    <a:lumOff val="15000"/>
                  </a:schemeClr>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800">
                <a:solidFill>
                  <a:schemeClr val="tx1">
                    <a:lumMod val="85000"/>
                    <a:lumOff val="15000"/>
                  </a:schemeClr>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42A2E3-5467-4748-AE9A-41F97216CD19}"/>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EE4325D-8EF1-4822-BC3C-E32EBAF3AE9B}" type="datetimeFigureOut">
              <a:rPr lang="en-US" smtClean="0"/>
              <a:pPr>
                <a:defRPr/>
              </a:pPr>
              <a:t>11/8/2024</a:t>
            </a:fld>
            <a:endParaRPr lang="en-US" dirty="0"/>
          </a:p>
        </p:txBody>
      </p:sp>
      <p:sp>
        <p:nvSpPr>
          <p:cNvPr id="5" name="Footer Placeholder 4">
            <a:extLst>
              <a:ext uri="{FF2B5EF4-FFF2-40B4-BE49-F238E27FC236}">
                <a16:creationId xmlns:a16="http://schemas.microsoft.com/office/drawing/2014/main" id="{6A921568-C98D-4978-9619-0AB263993591}"/>
              </a:ext>
            </a:extLst>
          </p:cNvPr>
          <p:cNvSpPr>
            <a:spLocks noGrp="1"/>
          </p:cNvSpPr>
          <p:nvPr>
            <p:ph type="ftr" sz="quarter" idx="11"/>
          </p:nvPr>
        </p:nvSpPr>
        <p:spPr>
          <a:xfrm>
            <a:off x="1447800" y="6356350"/>
            <a:ext cx="45720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5C790F-1DB3-40BD-9475-1A44EE25F568}"/>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8B136C50-C513-4335-B3B7-DE19EF8D9116}" type="slidenum">
              <a:rPr lang="en-US" altLang="en-US" smtClean="0"/>
              <a:pPr/>
              <a:t>‹#›</a:t>
            </a:fld>
            <a:endParaRPr lang="en-US" altLang="en-US" dirty="0"/>
          </a:p>
        </p:txBody>
      </p:sp>
      <p:pic>
        <p:nvPicPr>
          <p:cNvPr id="8" name="Picture 7">
            <a:extLst>
              <a:ext uri="{FF2B5EF4-FFF2-40B4-BE49-F238E27FC236}">
                <a16:creationId xmlns:a16="http://schemas.microsoft.com/office/drawing/2014/main" id="{DBFF5EB9-8BFA-4014-AFDA-91478AA521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5717" y="3657600"/>
            <a:ext cx="971083" cy="2530365"/>
          </a:xfrm>
          <a:prstGeom prst="rect">
            <a:avLst/>
          </a:prstGeom>
        </p:spPr>
      </p:pic>
    </p:spTree>
    <p:extLst>
      <p:ext uri="{BB962C8B-B14F-4D97-AF65-F5344CB8AC3E}">
        <p14:creationId xmlns:p14="http://schemas.microsoft.com/office/powerpoint/2010/main" val="27671687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BE246-8BBD-4E22-B3B1-63F8DDD7ED1E}"/>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colorTemperature colorTemp="8772"/>
                    </a14:imgEffect>
                    <a14:imgEffect>
                      <a14:saturation sat="0"/>
                    </a14:imgEffect>
                    <a14:imgEffect>
                      <a14:brightnessContrast bright="-1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6600" b="1"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1" i="0" cap="all" baseline="0">
                <a:solidFill>
                  <a:srgbClr val="E02625"/>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2352A9-C242-427E-B1C8-A9548051DF22}"/>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6AB6BB9C-9F97-44EA-BCFC-D1437F8533DF}" type="datetimeFigureOut">
              <a:rPr lang="en-US" smtClean="0"/>
              <a:pPr>
                <a:defRPr/>
              </a:pPr>
              <a:t>11/8/2024</a:t>
            </a:fld>
            <a:endParaRPr lang="en-US" dirty="0"/>
          </a:p>
        </p:txBody>
      </p:sp>
      <p:sp>
        <p:nvSpPr>
          <p:cNvPr id="5" name="Footer Placeholder 4">
            <a:extLst>
              <a:ext uri="{FF2B5EF4-FFF2-40B4-BE49-F238E27FC236}">
                <a16:creationId xmlns:a16="http://schemas.microsoft.com/office/drawing/2014/main" id="{F9F3FDED-50D6-46D6-AE55-EB6660DD3516}"/>
              </a:ext>
            </a:extLst>
          </p:cNvPr>
          <p:cNvSpPr>
            <a:spLocks noGrp="1"/>
          </p:cNvSpPr>
          <p:nvPr>
            <p:ph type="ftr" sz="quarter" idx="11"/>
          </p:nvPr>
        </p:nvSpPr>
        <p:spPr>
          <a:xfrm>
            <a:off x="457200" y="6356350"/>
            <a:ext cx="5562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FDDCD2-743D-4EDF-BB72-7F8581458EAB}"/>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1C1E663E-8CB3-4B4D-BE61-B8ACD4ABDA42}" type="slidenum">
              <a:rPr lang="en-US" altLang="en-US" smtClean="0"/>
              <a:pPr/>
              <a:t>‹#›</a:t>
            </a:fld>
            <a:endParaRPr lang="en-US" altLang="en-US" dirty="0"/>
          </a:p>
        </p:txBody>
      </p:sp>
      <p:pic>
        <p:nvPicPr>
          <p:cNvPr id="9" name="Picture 8">
            <a:extLst>
              <a:ext uri="{FF2B5EF4-FFF2-40B4-BE49-F238E27FC236}">
                <a16:creationId xmlns:a16="http://schemas.microsoft.com/office/drawing/2014/main" id="{E5CD15CB-16ED-4FDF-AF99-46B4D31597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81000"/>
            <a:ext cx="1905000" cy="1024538"/>
          </a:xfrm>
          <a:prstGeom prst="rect">
            <a:avLst/>
          </a:prstGeom>
        </p:spPr>
      </p:pic>
    </p:spTree>
    <p:extLst>
      <p:ext uri="{BB962C8B-B14F-4D97-AF65-F5344CB8AC3E}">
        <p14:creationId xmlns:p14="http://schemas.microsoft.com/office/powerpoint/2010/main" val="30772972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C2134F-77D7-412F-921C-AF459DD5171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3000"/>
                    </a14:imgEffect>
                  </a14:imgLayer>
                </a14:imgProps>
              </a:ext>
              <a:ext uri="{28A0092B-C50C-407E-A947-70E740481C1C}">
                <a14:useLocalDpi xmlns:a14="http://schemas.microsoft.com/office/drawing/2010/main"/>
              </a:ext>
            </a:extLst>
          </a:blip>
          <a:srcRect/>
          <a:stretch/>
        </p:blipFill>
        <p:spPr>
          <a:xfrm>
            <a:off x="0" y="-25400"/>
            <a:ext cx="9144000" cy="6883400"/>
          </a:xfrm>
          <a:prstGeom prst="rect">
            <a:avLst/>
          </a:prstGeom>
        </p:spPr>
      </p:pic>
      <p:sp>
        <p:nvSpPr>
          <p:cNvPr id="2" name="Title 1"/>
          <p:cNvSpPr>
            <a:spLocks noGrp="1"/>
          </p:cNvSpPr>
          <p:nvPr>
            <p:ph type="title" hasCustomPrompt="1"/>
          </p:nvPr>
        </p:nvSpPr>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6F6E51E-9CA1-4092-998C-9E9D889AA65C}"/>
              </a:ext>
            </a:extLst>
          </p:cNvPr>
          <p:cNvSpPr>
            <a:spLocks noGrp="1"/>
          </p:cNvSpPr>
          <p:nvPr>
            <p:ph type="dt" sz="half" idx="10"/>
          </p:nvPr>
        </p:nvSpPr>
        <p:spPr/>
        <p:txBody>
          <a:bodyPr/>
          <a:lstStyle>
            <a:lvl1pPr>
              <a:defRPr/>
            </a:lvl1pPr>
          </a:lstStyle>
          <a:p>
            <a:pPr>
              <a:defRPr/>
            </a:pPr>
            <a:fld id="{E7951513-5607-4B2C-BC9F-AB0B702FAC73}" type="datetimeFigureOut">
              <a:rPr lang="en-US"/>
              <a:pPr>
                <a:defRPr/>
              </a:pPr>
              <a:t>11/8/2024</a:t>
            </a:fld>
            <a:endParaRPr lang="en-US" dirty="0"/>
          </a:p>
        </p:txBody>
      </p:sp>
      <p:sp>
        <p:nvSpPr>
          <p:cNvPr id="6" name="Footer Placeholder 4">
            <a:extLst>
              <a:ext uri="{FF2B5EF4-FFF2-40B4-BE49-F238E27FC236}">
                <a16:creationId xmlns:a16="http://schemas.microsoft.com/office/drawing/2014/main" id="{74C481B9-A73B-4974-A627-B2D26B315C2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A510149-D117-4E9E-A9AB-A6B79396B502}"/>
              </a:ext>
            </a:extLst>
          </p:cNvPr>
          <p:cNvSpPr>
            <a:spLocks noGrp="1"/>
          </p:cNvSpPr>
          <p:nvPr>
            <p:ph type="sldNum" sz="quarter" idx="12"/>
          </p:nvPr>
        </p:nvSpPr>
        <p:spPr/>
        <p:txBody>
          <a:bodyPr/>
          <a:lstStyle>
            <a:lvl1pPr>
              <a:defRPr/>
            </a:lvl1pPr>
          </a:lstStyle>
          <a:p>
            <a:fld id="{C56FF04B-F0DC-4DEB-ACBB-0DF947279AF2}" type="slidenum">
              <a:rPr lang="en-US" altLang="en-US"/>
              <a:pPr/>
              <a:t>‹#›</a:t>
            </a:fld>
            <a:endParaRPr lang="en-US" altLang="en-US" dirty="0"/>
          </a:p>
        </p:txBody>
      </p:sp>
    </p:spTree>
    <p:extLst>
      <p:ext uri="{BB962C8B-B14F-4D97-AF65-F5344CB8AC3E}">
        <p14:creationId xmlns:p14="http://schemas.microsoft.com/office/powerpoint/2010/main" val="20407072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E2D9B2-306E-4D03-BB33-1DF6F77C2EA7}"/>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a:t>Master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lgn="ctr">
              <a:buNone/>
              <a:defRPr sz="2400" b="1" cap="all" baseline="0">
                <a:solidFill>
                  <a:srgbClr val="E026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lgn="ctr">
              <a:buNone/>
              <a:defRPr sz="2400" b="1" cap="all" baseline="0">
                <a:solidFill>
                  <a:srgbClr val="E026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ECAC019-8430-4C23-A16C-B4E55F74CFFB}"/>
              </a:ext>
            </a:extLst>
          </p:cNvPr>
          <p:cNvSpPr>
            <a:spLocks noGrp="1"/>
          </p:cNvSpPr>
          <p:nvPr>
            <p:ph type="dt" sz="half" idx="10"/>
          </p:nvPr>
        </p:nvSpPr>
        <p:spPr/>
        <p:txBody>
          <a:bodyPr/>
          <a:lstStyle>
            <a:lvl1pPr>
              <a:defRPr/>
            </a:lvl1pPr>
          </a:lstStyle>
          <a:p>
            <a:pPr>
              <a:defRPr/>
            </a:pPr>
            <a:fld id="{BE96D59F-D235-4E85-B48F-771857550E86}" type="datetimeFigureOut">
              <a:rPr lang="en-US"/>
              <a:pPr>
                <a:defRPr/>
              </a:pPr>
              <a:t>11/8/2024</a:t>
            </a:fld>
            <a:endParaRPr lang="en-US" dirty="0"/>
          </a:p>
        </p:txBody>
      </p:sp>
      <p:sp>
        <p:nvSpPr>
          <p:cNvPr id="8" name="Footer Placeholder 4">
            <a:extLst>
              <a:ext uri="{FF2B5EF4-FFF2-40B4-BE49-F238E27FC236}">
                <a16:creationId xmlns:a16="http://schemas.microsoft.com/office/drawing/2014/main" id="{EB3887BC-0EB8-4D74-B79B-3AE90029A3C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053FA8D-DF64-4C75-BFB4-19FF16E7A84B}"/>
              </a:ext>
            </a:extLst>
          </p:cNvPr>
          <p:cNvSpPr>
            <a:spLocks noGrp="1"/>
          </p:cNvSpPr>
          <p:nvPr>
            <p:ph type="sldNum" sz="quarter" idx="12"/>
          </p:nvPr>
        </p:nvSpPr>
        <p:spPr/>
        <p:txBody>
          <a:bodyPr/>
          <a:lstStyle>
            <a:lvl1pPr>
              <a:defRPr/>
            </a:lvl1pPr>
          </a:lstStyle>
          <a:p>
            <a:fld id="{B6A56AA7-FA10-42EB-B11F-25AFD29AA184}" type="slidenum">
              <a:rPr lang="en-US" altLang="en-US"/>
              <a:pPr/>
              <a:t>‹#›</a:t>
            </a:fld>
            <a:endParaRPr lang="en-US" altLang="en-US" dirty="0"/>
          </a:p>
        </p:txBody>
      </p:sp>
    </p:spTree>
    <p:extLst>
      <p:ext uri="{BB962C8B-B14F-4D97-AF65-F5344CB8AC3E}">
        <p14:creationId xmlns:p14="http://schemas.microsoft.com/office/powerpoint/2010/main" val="30025240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B66B-DBBD-4FC3-A63B-0C27E8C22E28}"/>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7000" contrast="4000"/>
                    </a14:imgEffect>
                  </a14:imgLayer>
                </a14:imgProps>
              </a:ex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Title 1"/>
          <p:cNvSpPr>
            <a:spLocks noGrp="1"/>
          </p:cNvSpPr>
          <p:nvPr>
            <p:ph type="title" hasCustomPrompt="1"/>
          </p:nvPr>
        </p:nvSpPr>
        <p:spPr>
          <a:xfrm>
            <a:off x="457200" y="1371600"/>
            <a:ext cx="82296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pPr>
              <a:defRPr/>
            </a:pPr>
            <a:fld id="{B5975414-CBD0-43C7-BFB7-9D156A039269}" type="datetimeFigureOut">
              <a:rPr lang="en-US" smtClean="0"/>
              <a:pPr>
                <a:defRPr/>
              </a:pPr>
              <a:t>11/8/2024</a:t>
            </a:fld>
            <a:endParaRPr lang="en-US" dirty="0"/>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dirty="0"/>
          </a:p>
        </p:txBody>
      </p:sp>
      <p:pic>
        <p:nvPicPr>
          <p:cNvPr id="9" name="Picture 8">
            <a:extLst>
              <a:ext uri="{FF2B5EF4-FFF2-40B4-BE49-F238E27FC236}">
                <a16:creationId xmlns:a16="http://schemas.microsoft.com/office/drawing/2014/main" id="{2D4058A6-4F3B-4C0C-9A23-CCBF3091E6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27673633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E10DBB-FD79-4C8A-8D5E-CA23D5802562}"/>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1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457200" y="1371600"/>
            <a:ext cx="82296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pPr>
              <a:defRPr/>
            </a:pPr>
            <a:fld id="{B5975414-CBD0-43C7-BFB7-9D156A039269}" type="datetimeFigureOut">
              <a:rPr lang="en-US" smtClean="0"/>
              <a:pPr>
                <a:defRPr/>
              </a:pPr>
              <a:t>11/8/2024</a:t>
            </a:fld>
            <a:endParaRPr lang="en-US" dirty="0"/>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dirty="0"/>
          </a:p>
        </p:txBody>
      </p:sp>
      <p:pic>
        <p:nvPicPr>
          <p:cNvPr id="10" name="Picture 9">
            <a:extLst>
              <a:ext uri="{FF2B5EF4-FFF2-40B4-BE49-F238E27FC236}">
                <a16:creationId xmlns:a16="http://schemas.microsoft.com/office/drawing/2014/main" id="{37F74525-DC9B-4724-9D21-26FBC3DB47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16523481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F69DBC-79D8-481F-9BC2-898A436DEB1D}"/>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9000" contrast="19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7543800" y="381000"/>
            <a:ext cx="1143000" cy="365125"/>
          </a:xfrm>
        </p:spPr>
        <p:txBody>
          <a:bodyPr/>
          <a:lstStyle>
            <a:lvl1pPr algn="r">
              <a:defRPr/>
            </a:lvl1pPr>
          </a:lstStyle>
          <a:p>
            <a:pPr>
              <a:defRPr/>
            </a:pPr>
            <a:fld id="{DBA12AA5-AC7D-4FFB-A064-F9C1AAA65AD2}" type="datetimeFigureOut">
              <a:rPr lang="en-US" smtClean="0"/>
              <a:pPr>
                <a:defRPr/>
              </a:pPr>
              <a:t>11/8/2024</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533400" y="6356350"/>
            <a:ext cx="54864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dirty="0"/>
          </a:p>
        </p:txBody>
      </p:sp>
      <p:pic>
        <p:nvPicPr>
          <p:cNvPr id="7" name="Picture 6">
            <a:extLst>
              <a:ext uri="{FF2B5EF4-FFF2-40B4-BE49-F238E27FC236}">
                <a16:creationId xmlns:a16="http://schemas.microsoft.com/office/drawing/2014/main" id="{776E542B-1D9A-41F4-84E0-8478C0E7CF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803473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77AA74-9D76-4144-9743-C65B3F3285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687DB-E0A7-4B4F-9664-86B6690B4B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786B0E5B-8A78-4A2E-A72D-3E9ED07A589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CD99F22E-FC35-4457-AC26-484C6E6A8F5D}" type="datetimeFigureOut">
              <a:rPr lang="en-US" smtClean="0"/>
              <a:pPr>
                <a:defRPr/>
              </a:pPr>
              <a:t>11/8/2024</a:t>
            </a:fld>
            <a:endParaRPr lang="en-US" dirty="0"/>
          </a:p>
        </p:txBody>
      </p:sp>
      <p:sp>
        <p:nvSpPr>
          <p:cNvPr id="5" name="Footer Placeholder 4">
            <a:extLst>
              <a:ext uri="{FF2B5EF4-FFF2-40B4-BE49-F238E27FC236}">
                <a16:creationId xmlns:a16="http://schemas.microsoft.com/office/drawing/2014/main" id="{4D47EE8A-E849-45D8-8C31-59928A25D0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0CF7530B-404F-4DF3-9B5D-581CDF7BF30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BF955EFD-97E9-4021-9669-B18E895829B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52" r:id="rId5"/>
    <p:sldLayoutId id="2147483653" r:id="rId6"/>
    <p:sldLayoutId id="2147483654" r:id="rId7"/>
    <p:sldLayoutId id="2147483661" r:id="rId8"/>
    <p:sldLayoutId id="2147483655" r:id="rId9"/>
    <p:sldLayoutId id="2147483660" r:id="rId10"/>
    <p:sldLayoutId id="2147483656" r:id="rId11"/>
    <p:sldLayoutId id="2147483657" r:id="rId12"/>
    <p:sldLayoutId id="2147483663" r:id="rId13"/>
    <p:sldLayoutId id="2147483658" r:id="rId14"/>
    <p:sldLayoutId id="2147483662" r:id="rId15"/>
    <p:sldLayoutId id="2147483659" r:id="rId16"/>
  </p:sldLayoutIdLst>
  <p:txStyles>
    <p:title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mailto:smaden@cabq.gov"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mailto:smaden@cabq.gov" TargetMode="External"/><Relationship Id="rId4" Type="http://schemas.openxmlformats.org/officeDocument/2006/relationships/hyperlink" Target="https://www.cabq.gov/municipaldevelopment/programs/state-capital-outlay-for-non-profi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Maden@cabq.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Josh@cabq.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mailto:smaden@cabq.gov"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2984-60B2-47F2-AEED-A58D07AACD3E}"/>
              </a:ext>
            </a:extLst>
          </p:cNvPr>
          <p:cNvSpPr>
            <a:spLocks noGrp="1"/>
          </p:cNvSpPr>
          <p:nvPr>
            <p:ph type="ctrTitle"/>
          </p:nvPr>
        </p:nvSpPr>
        <p:spPr/>
        <p:txBody>
          <a:bodyPr/>
          <a:lstStyle/>
          <a:p>
            <a:pPr algn="l"/>
            <a:r>
              <a:rPr lang="en-US" sz="2800" dirty="0"/>
              <a:t>2025 State Capital Outlay – Nonprofits</a:t>
            </a:r>
          </a:p>
        </p:txBody>
      </p:sp>
      <p:sp>
        <p:nvSpPr>
          <p:cNvPr id="3" name="Subtitle 2">
            <a:extLst>
              <a:ext uri="{FF2B5EF4-FFF2-40B4-BE49-F238E27FC236}">
                <a16:creationId xmlns:a16="http://schemas.microsoft.com/office/drawing/2014/main" id="{7104A6AC-E56B-4BE7-8913-226FABAA8F54}"/>
              </a:ext>
            </a:extLst>
          </p:cNvPr>
          <p:cNvSpPr>
            <a:spLocks noGrp="1"/>
          </p:cNvSpPr>
          <p:nvPr>
            <p:ph type="subTitle" idx="1"/>
          </p:nvPr>
        </p:nvSpPr>
        <p:spPr>
          <a:xfrm>
            <a:off x="228600" y="1752600"/>
            <a:ext cx="5638800" cy="1757694"/>
          </a:xfrm>
        </p:spPr>
        <p:txBody>
          <a:bodyPr/>
          <a:lstStyle/>
          <a:p>
            <a:pPr algn="l"/>
            <a:endParaRPr lang="en-US" sz="2000" dirty="0"/>
          </a:p>
          <a:p>
            <a:pPr algn="l"/>
            <a:r>
              <a:rPr lang="en-US" sz="2400" dirty="0"/>
              <a:t>Department of Municipal Development</a:t>
            </a:r>
          </a:p>
          <a:p>
            <a:pPr algn="l"/>
            <a:r>
              <a:rPr lang="en-US" sz="2000" dirty="0"/>
              <a:t>Capital Implementation Program</a:t>
            </a:r>
            <a:endParaRPr lang="en-US" dirty="0"/>
          </a:p>
        </p:txBody>
      </p:sp>
    </p:spTree>
    <p:extLst>
      <p:ext uri="{BB962C8B-B14F-4D97-AF65-F5344CB8AC3E}">
        <p14:creationId xmlns:p14="http://schemas.microsoft.com/office/powerpoint/2010/main" val="35415289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77371F-7BD3-4AD3-850C-8E2B9811755B}"/>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endParaRPr lang="en-US" sz="3600" dirty="0"/>
          </a:p>
          <a:p>
            <a:pPr algn="r"/>
            <a:r>
              <a:rPr lang="en-US" sz="3600" dirty="0"/>
              <a:t>notes</a:t>
            </a:r>
          </a:p>
        </p:txBody>
      </p:sp>
      <p:sp>
        <p:nvSpPr>
          <p:cNvPr id="5" name="Content Placeholder 2">
            <a:extLst>
              <a:ext uri="{FF2B5EF4-FFF2-40B4-BE49-F238E27FC236}">
                <a16:creationId xmlns:a16="http://schemas.microsoft.com/office/drawing/2014/main" id="{CDE9A019-08DA-4429-AC97-7A49769FDB5C}"/>
              </a:ext>
            </a:extLst>
          </p:cNvPr>
          <p:cNvSpPr txBox="1">
            <a:spLocks/>
          </p:cNvSpPr>
          <p:nvPr/>
        </p:nvSpPr>
        <p:spPr bwMode="auto">
          <a:xfrm>
            <a:off x="342900" y="1524000"/>
            <a:ext cx="8458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Because the Department with which you have a use agreement makes all purchases, they must follow their own purchasing rules. </a:t>
            </a:r>
          </a:p>
          <a:p>
            <a:endParaRPr lang="en-US" sz="1800" b="1" dirty="0"/>
          </a:p>
          <a:p>
            <a:r>
              <a:rPr lang="en-US" sz="1800" b="1" dirty="0"/>
              <a:t>You have 6 months </a:t>
            </a:r>
            <a:r>
              <a:rPr lang="en-US" sz="1800" b="1" u="sng" dirty="0"/>
              <a:t>from the sale of the bond</a:t>
            </a:r>
            <a:r>
              <a:rPr lang="en-US" sz="1800" b="1" dirty="0"/>
              <a:t> to create “a substantial binding obligation to a third party to expend 5%” of the funding.</a:t>
            </a:r>
          </a:p>
          <a:p>
            <a:endParaRPr lang="en-US" sz="1800" b="1" dirty="0"/>
          </a:p>
          <a:p>
            <a:r>
              <a:rPr lang="en-US" sz="1800" b="1" dirty="0"/>
              <a:t>85% of the funds must be spent within 3 years of the sale of the bond, or all remaining funds revert back to the State.</a:t>
            </a:r>
          </a:p>
          <a:p>
            <a:endParaRPr lang="en-US" sz="1800" b="1" dirty="0"/>
          </a:p>
          <a:p>
            <a:r>
              <a:rPr lang="en-US" sz="1800" b="1" dirty="0"/>
              <a:t>If DFA/</a:t>
            </a:r>
            <a:r>
              <a:rPr lang="en-US" sz="1800" b="1" dirty="0" err="1"/>
              <a:t>SBoF</a:t>
            </a:r>
            <a:r>
              <a:rPr lang="en-US" sz="1800" b="1" dirty="0"/>
              <a:t> has not released/certified your request by the end of the fiscal year 3 years later, the authorization for that project is automatically voided.</a:t>
            </a:r>
          </a:p>
          <a:p>
            <a:endParaRPr lang="en-US" sz="1800" b="1" dirty="0"/>
          </a:p>
          <a:p>
            <a:r>
              <a:rPr lang="en-US" sz="1800" b="1" dirty="0"/>
              <a:t>All of these stipulations regarding timing are in the first 10 or so pages of the bill.  Read Them!</a:t>
            </a:r>
          </a:p>
          <a:p>
            <a:endParaRPr lang="en-US" sz="3600" b="1" dirty="0"/>
          </a:p>
        </p:txBody>
      </p:sp>
    </p:spTree>
    <p:extLst>
      <p:ext uri="{BB962C8B-B14F-4D97-AF65-F5344CB8AC3E}">
        <p14:creationId xmlns:p14="http://schemas.microsoft.com/office/powerpoint/2010/main" val="2710760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96D23A-823B-4813-929F-D421475705BD}"/>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2024-2025 Timeline - applications</a:t>
            </a:r>
          </a:p>
        </p:txBody>
      </p:sp>
      <p:sp>
        <p:nvSpPr>
          <p:cNvPr id="5" name="Content Placeholder 2">
            <a:extLst>
              <a:ext uri="{FF2B5EF4-FFF2-40B4-BE49-F238E27FC236}">
                <a16:creationId xmlns:a16="http://schemas.microsoft.com/office/drawing/2014/main" id="{D12B33BA-B27C-46F3-AF7E-BB7492DA892A}"/>
              </a:ext>
            </a:extLst>
          </p:cNvPr>
          <p:cNvSpPr txBox="1">
            <a:spLocks/>
          </p:cNvSpPr>
          <p:nvPr/>
        </p:nvSpPr>
        <p:spPr bwMode="auto">
          <a:xfrm>
            <a:off x="419100" y="1905000"/>
            <a:ext cx="83058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b="1" dirty="0">
              <a:solidFill>
                <a:schemeClr val="tx1"/>
              </a:solidFill>
            </a:endParaRPr>
          </a:p>
          <a:p>
            <a:endParaRPr lang="en-US" sz="2400" b="1" dirty="0">
              <a:solidFill>
                <a:schemeClr val="tx1"/>
              </a:solidFill>
            </a:endParaRPr>
          </a:p>
          <a:p>
            <a:r>
              <a:rPr lang="en-US" sz="2400" b="1" dirty="0">
                <a:solidFill>
                  <a:schemeClr val="tx1"/>
                </a:solidFill>
              </a:rPr>
              <a:t>Dec 6</a:t>
            </a:r>
            <a:r>
              <a:rPr lang="en-US" sz="2400" b="1" baseline="30000" dirty="0">
                <a:solidFill>
                  <a:schemeClr val="tx1"/>
                </a:solidFill>
              </a:rPr>
              <a:t>th</a:t>
            </a:r>
            <a:r>
              <a:rPr lang="en-US" sz="2400" b="1" dirty="0">
                <a:solidFill>
                  <a:schemeClr val="tx1"/>
                </a:solidFill>
              </a:rPr>
              <a:t> 2024 5 p.m. – City’s Deadline for Fiscal Agent Applications to </a:t>
            </a:r>
            <a:r>
              <a:rPr lang="en-US" sz="2400" b="1" dirty="0">
                <a:solidFill>
                  <a:schemeClr val="tx1"/>
                </a:solidFill>
                <a:hlinkClick r:id="rId3"/>
              </a:rPr>
              <a:t>smaden@cabq.gov</a:t>
            </a:r>
            <a:endParaRPr lang="en-US" sz="2400" b="1" dirty="0">
              <a:solidFill>
                <a:schemeClr val="tx1"/>
              </a:solidFill>
            </a:endParaRPr>
          </a:p>
          <a:p>
            <a:endParaRPr lang="en-US" sz="2400" b="1" dirty="0">
              <a:solidFill>
                <a:schemeClr val="tx1"/>
              </a:solidFill>
            </a:endParaRPr>
          </a:p>
          <a:p>
            <a:endParaRPr lang="en-US" sz="2400" b="1" dirty="0">
              <a:solidFill>
                <a:schemeClr val="tx1"/>
              </a:solidFill>
            </a:endParaRPr>
          </a:p>
          <a:p>
            <a:r>
              <a:rPr lang="en-US" sz="2400" b="1" dirty="0">
                <a:solidFill>
                  <a:schemeClr val="tx1"/>
                </a:solidFill>
              </a:rPr>
              <a:t>Dec 13</a:t>
            </a:r>
            <a:r>
              <a:rPr lang="en-US" sz="2400" b="1" baseline="30000" dirty="0">
                <a:solidFill>
                  <a:schemeClr val="tx1"/>
                </a:solidFill>
              </a:rPr>
              <a:t>th</a:t>
            </a:r>
            <a:r>
              <a:rPr lang="en-US" sz="2400" b="1" dirty="0">
                <a:solidFill>
                  <a:schemeClr val="tx1"/>
                </a:solidFill>
              </a:rPr>
              <a:t> 2024 3 p.m. – Deadline for Online Capital Outlay Request entry.</a:t>
            </a:r>
          </a:p>
        </p:txBody>
      </p:sp>
    </p:spTree>
    <p:extLst>
      <p:ext uri="{BB962C8B-B14F-4D97-AF65-F5344CB8AC3E}">
        <p14:creationId xmlns:p14="http://schemas.microsoft.com/office/powerpoint/2010/main" val="28996747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97E84-8CCE-466D-8A7B-610DBFA87832}"/>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2024-2025 Timeline - legislation</a:t>
            </a:r>
          </a:p>
        </p:txBody>
      </p:sp>
      <p:sp>
        <p:nvSpPr>
          <p:cNvPr id="8" name="Content Placeholder 2">
            <a:extLst>
              <a:ext uri="{FF2B5EF4-FFF2-40B4-BE49-F238E27FC236}">
                <a16:creationId xmlns:a16="http://schemas.microsoft.com/office/drawing/2014/main" id="{6F0F6C6F-84BF-4C41-95A1-4DA853ACE4B4}"/>
              </a:ext>
            </a:extLst>
          </p:cNvPr>
          <p:cNvSpPr txBox="1">
            <a:spLocks/>
          </p:cNvSpPr>
          <p:nvPr/>
        </p:nvSpPr>
        <p:spPr bwMode="auto">
          <a:xfrm>
            <a:off x="228600" y="160020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solidFill>
                  <a:schemeClr val="tx1"/>
                </a:solidFill>
              </a:rPr>
              <a:t>Mar 22</a:t>
            </a:r>
            <a:r>
              <a:rPr lang="en-US" sz="2400" b="1" baseline="30000" dirty="0">
                <a:solidFill>
                  <a:schemeClr val="tx1"/>
                </a:solidFill>
              </a:rPr>
              <a:t>nd</a:t>
            </a:r>
            <a:r>
              <a:rPr lang="en-US" sz="2400" b="1" dirty="0">
                <a:solidFill>
                  <a:schemeClr val="tx1"/>
                </a:solidFill>
              </a:rPr>
              <a:t> – Session Ends</a:t>
            </a:r>
          </a:p>
          <a:p>
            <a:endParaRPr lang="en-US" sz="2400" b="1" dirty="0">
              <a:solidFill>
                <a:schemeClr val="tx1"/>
              </a:solidFill>
            </a:endParaRPr>
          </a:p>
          <a:p>
            <a:r>
              <a:rPr lang="en-US" sz="2400" b="1" dirty="0">
                <a:solidFill>
                  <a:schemeClr val="tx1"/>
                </a:solidFill>
              </a:rPr>
              <a:t>Apr 11</a:t>
            </a:r>
            <a:r>
              <a:rPr lang="en-US" sz="2400" b="1" baseline="30000" dirty="0">
                <a:solidFill>
                  <a:schemeClr val="tx1"/>
                </a:solidFill>
              </a:rPr>
              <a:t>th</a:t>
            </a:r>
            <a:r>
              <a:rPr lang="en-US" sz="2400" b="1" dirty="0">
                <a:solidFill>
                  <a:schemeClr val="tx1"/>
                </a:solidFill>
              </a:rPr>
              <a:t> – Deadline for Governor action – may Line Item Veto</a:t>
            </a:r>
          </a:p>
          <a:p>
            <a:endParaRPr lang="en-US" sz="2400" b="1" dirty="0">
              <a:solidFill>
                <a:schemeClr val="tx1"/>
              </a:solidFill>
            </a:endParaRPr>
          </a:p>
          <a:p>
            <a:r>
              <a:rPr lang="en-US" sz="2400" b="1" dirty="0">
                <a:solidFill>
                  <a:schemeClr val="tx1"/>
                </a:solidFill>
              </a:rPr>
              <a:t>Questionnaires and follow-up by DFA/</a:t>
            </a:r>
            <a:r>
              <a:rPr lang="en-US" sz="2400" b="1" dirty="0" err="1">
                <a:solidFill>
                  <a:schemeClr val="tx1"/>
                </a:solidFill>
              </a:rPr>
              <a:t>SBoF</a:t>
            </a:r>
            <a:endParaRPr lang="en-US" sz="2400" b="1" dirty="0">
              <a:solidFill>
                <a:schemeClr val="tx1"/>
              </a:solidFill>
            </a:endParaRPr>
          </a:p>
          <a:p>
            <a:endParaRPr lang="en-US" sz="2400" b="1" dirty="0">
              <a:solidFill>
                <a:schemeClr val="tx1"/>
              </a:solidFill>
            </a:endParaRPr>
          </a:p>
          <a:p>
            <a:r>
              <a:rPr lang="en-US" sz="2400" b="1" dirty="0">
                <a:solidFill>
                  <a:schemeClr val="tx1"/>
                </a:solidFill>
              </a:rPr>
              <a:t>Bond Sales – Typically July and December</a:t>
            </a:r>
          </a:p>
          <a:p>
            <a:endParaRPr lang="en-US" sz="2400" b="1" dirty="0">
              <a:solidFill>
                <a:schemeClr val="tx1"/>
              </a:solidFill>
              <a:highlight>
                <a:srgbClr val="FFFF00"/>
              </a:highlight>
            </a:endParaRPr>
          </a:p>
          <a:p>
            <a:r>
              <a:rPr lang="en-US" sz="2400" b="1" dirty="0">
                <a:solidFill>
                  <a:schemeClr val="tx1"/>
                </a:solidFill>
              </a:rPr>
              <a:t>Sponsors and Legislators have a different set of Deadlines than we do.</a:t>
            </a:r>
          </a:p>
        </p:txBody>
      </p:sp>
    </p:spTree>
    <p:extLst>
      <p:ext uri="{BB962C8B-B14F-4D97-AF65-F5344CB8AC3E}">
        <p14:creationId xmlns:p14="http://schemas.microsoft.com/office/powerpoint/2010/main" val="2118613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73EA78-84EE-4537-ABDA-0DF3200E2F0E}"/>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Main</a:t>
            </a:r>
          </a:p>
          <a:p>
            <a:pPr algn="r"/>
            <a:r>
              <a:rPr lang="en-US" sz="3600" dirty="0"/>
              <a:t>rules</a:t>
            </a:r>
          </a:p>
        </p:txBody>
      </p:sp>
      <p:sp>
        <p:nvSpPr>
          <p:cNvPr id="8" name="Content Placeholder 2">
            <a:extLst>
              <a:ext uri="{FF2B5EF4-FFF2-40B4-BE49-F238E27FC236}">
                <a16:creationId xmlns:a16="http://schemas.microsoft.com/office/drawing/2014/main" id="{C2B59D1F-B2B0-43E7-B68D-F682AE164799}"/>
              </a:ext>
            </a:extLst>
          </p:cNvPr>
          <p:cNvSpPr txBox="1">
            <a:spLocks/>
          </p:cNvSpPr>
          <p:nvPr/>
        </p:nvSpPr>
        <p:spPr bwMode="auto">
          <a:xfrm>
            <a:off x="76200" y="1124743"/>
            <a:ext cx="6858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000" b="1" dirty="0"/>
              <a:t>The Non-Profit Organization (NPO) must have an active Use Agreement/Contract with the City of Albuquerque before the project will be placed in the bond sale. These can take a year or more to complete!</a:t>
            </a:r>
          </a:p>
          <a:p>
            <a:pPr lvl="0"/>
            <a:endParaRPr lang="en-US" sz="2000" b="1" dirty="0"/>
          </a:p>
          <a:p>
            <a:pPr lvl="0"/>
            <a:r>
              <a:rPr lang="en-US" sz="2000" b="1" dirty="0"/>
              <a:t>Any and all items procured with these funds belong to the City of Albuquerque, even after the expiration of the Use Agreement/Contract.</a:t>
            </a:r>
          </a:p>
          <a:p>
            <a:pPr lvl="0"/>
            <a:endParaRPr lang="en-US" sz="2000" b="1" dirty="0"/>
          </a:p>
          <a:p>
            <a:pPr lvl="0"/>
            <a:r>
              <a:rPr lang="en-US" sz="2000" b="1" dirty="0"/>
              <a:t>All outlay funds/items/projects must be used in furtherance of the service contracted by the City of Albuquerque. </a:t>
            </a:r>
          </a:p>
          <a:p>
            <a:pPr lvl="0"/>
            <a:endParaRPr lang="en-US" sz="2000" b="1" dirty="0"/>
          </a:p>
          <a:p>
            <a:pPr lvl="0"/>
            <a:r>
              <a:rPr lang="en-US" sz="2000" b="1" dirty="0"/>
              <a:t>Capital funds may only be used for the items/project/locations defined in the Legislation as passed. </a:t>
            </a:r>
          </a:p>
        </p:txBody>
      </p:sp>
    </p:spTree>
    <p:extLst>
      <p:ext uri="{BB962C8B-B14F-4D97-AF65-F5344CB8AC3E}">
        <p14:creationId xmlns:p14="http://schemas.microsoft.com/office/powerpoint/2010/main" val="8795266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5943600" cy="5980588"/>
          </a:xfrm>
        </p:spPr>
        <p:txBody>
          <a:bodyPr/>
          <a:lstStyle/>
          <a:p>
            <a:endParaRPr lang="en-US" sz="2400" dirty="0"/>
          </a:p>
          <a:p>
            <a:endParaRPr lang="en-US" sz="2400" dirty="0"/>
          </a:p>
          <a:p>
            <a:pPr marL="0" indent="0">
              <a:buNone/>
            </a:pPr>
            <a:endParaRPr lang="en-US" dirty="0"/>
          </a:p>
        </p:txBody>
      </p:sp>
      <p:sp>
        <p:nvSpPr>
          <p:cNvPr id="4" name="Title 1">
            <a:extLst>
              <a:ext uri="{FF2B5EF4-FFF2-40B4-BE49-F238E27FC236}">
                <a16:creationId xmlns:a16="http://schemas.microsoft.com/office/drawing/2014/main" id="{C80756A9-27FD-452C-A8CB-EEDB2FFE68B9}"/>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Main rules</a:t>
            </a:r>
          </a:p>
          <a:p>
            <a:pPr algn="r"/>
            <a:r>
              <a:rPr lang="en-US" sz="3600" dirty="0"/>
              <a:t>continued</a:t>
            </a:r>
          </a:p>
        </p:txBody>
      </p:sp>
      <p:sp>
        <p:nvSpPr>
          <p:cNvPr id="6" name="Content Placeholder 2">
            <a:extLst>
              <a:ext uri="{FF2B5EF4-FFF2-40B4-BE49-F238E27FC236}">
                <a16:creationId xmlns:a16="http://schemas.microsoft.com/office/drawing/2014/main" id="{63C88EB9-1970-46B5-8467-A3DB21BA08D3}"/>
              </a:ext>
            </a:extLst>
          </p:cNvPr>
          <p:cNvSpPr txBox="1">
            <a:spLocks/>
          </p:cNvSpPr>
          <p:nvPr/>
        </p:nvSpPr>
        <p:spPr bwMode="auto">
          <a:xfrm>
            <a:off x="0" y="1600201"/>
            <a:ext cx="73152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800" b="1" u="sng" dirty="0"/>
              <a:t>The State</a:t>
            </a:r>
            <a:r>
              <a:rPr lang="en-US" sz="1800" b="1" dirty="0"/>
              <a:t> Board of Finance is currently only approving severable Equipment, Furnishings, and/or Vehicles for Non-Profit agencies.</a:t>
            </a:r>
          </a:p>
          <a:p>
            <a:pPr lvl="0"/>
            <a:r>
              <a:rPr lang="en-US" sz="1800" b="1" dirty="0"/>
              <a:t>Equipment must be “severable” from the building and still completely usable to its intended function.  Equipment that is designed and/or specified for the building will almost surely be denied by the State.</a:t>
            </a:r>
          </a:p>
          <a:p>
            <a:pPr lvl="1"/>
            <a:r>
              <a:rPr lang="en-US" sz="1600" b="1" dirty="0"/>
              <a:t>This means HVAC, Heaters, Boilers, Solar, etc. will not fly.</a:t>
            </a:r>
          </a:p>
          <a:p>
            <a:pPr lvl="1"/>
            <a:r>
              <a:rPr lang="en-US" sz="1600" b="1" dirty="0"/>
              <a:t>If the City cannot take the item and then effectively “plug and play” elsewhere, it will likely be considered a donation, and thus will not pass DFA/</a:t>
            </a:r>
            <a:r>
              <a:rPr lang="en-US" sz="1600" b="1" dirty="0" err="1"/>
              <a:t>SBoF</a:t>
            </a:r>
            <a:r>
              <a:rPr lang="en-US" sz="1600" b="1" dirty="0"/>
              <a:t>.</a:t>
            </a:r>
          </a:p>
          <a:p>
            <a:pPr lvl="1"/>
            <a:r>
              <a:rPr lang="en-US" sz="1600" b="1" dirty="0"/>
              <a:t>i.e. Built in/walk-in freezers - incredibly unlikely, free standing freezers - likely.</a:t>
            </a:r>
          </a:p>
          <a:p>
            <a:r>
              <a:rPr lang="en-US" sz="1800" b="1" dirty="0"/>
              <a:t>Again,  if DFA/</a:t>
            </a:r>
            <a:r>
              <a:rPr lang="en-US" sz="1800" b="1" dirty="0" err="1"/>
              <a:t>SBoF</a:t>
            </a:r>
            <a:r>
              <a:rPr lang="en-US" sz="1800" b="1" dirty="0"/>
              <a:t> deny the request, the City will no longer be able to assist you. We will not argue with the State on your behalf. If you wish to change the project to try and meet their concerns, we may continue to assist at our discretion.</a:t>
            </a:r>
          </a:p>
        </p:txBody>
      </p:sp>
    </p:spTree>
    <p:extLst>
      <p:ext uri="{BB962C8B-B14F-4D97-AF65-F5344CB8AC3E}">
        <p14:creationId xmlns:p14="http://schemas.microsoft.com/office/powerpoint/2010/main" val="41877801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5486400" cy="1295401"/>
          </a:xfrm>
        </p:spPr>
        <p:txBody>
          <a:bodyPr/>
          <a:lstStyle/>
          <a:p>
            <a:pPr algn="r"/>
            <a:r>
              <a:rPr lang="en-US" sz="3600" dirty="0"/>
              <a:t>Procurement &amp;</a:t>
            </a:r>
            <a:br>
              <a:rPr lang="en-US" sz="3600" dirty="0"/>
            </a:br>
            <a:r>
              <a:rPr lang="en-US" sz="3600" dirty="0"/>
              <a:t>anti-donation</a:t>
            </a:r>
          </a:p>
        </p:txBody>
      </p:sp>
      <p:sp>
        <p:nvSpPr>
          <p:cNvPr id="5" name="TextBox 4">
            <a:extLst>
              <a:ext uri="{FF2B5EF4-FFF2-40B4-BE49-F238E27FC236}">
                <a16:creationId xmlns:a16="http://schemas.microsoft.com/office/drawing/2014/main" id="{3ABC0A4A-E2E5-43DD-BB30-B10DCEA9B17F}"/>
              </a:ext>
            </a:extLst>
          </p:cNvPr>
          <p:cNvSpPr txBox="1"/>
          <p:nvPr/>
        </p:nvSpPr>
        <p:spPr>
          <a:xfrm>
            <a:off x="381000" y="2057400"/>
            <a:ext cx="8382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rPr>
              <a:t>The two main hurdles to jump for purposes of the Use Agreement/Contract (on the City-side), are anti-donation and procurement.</a:t>
            </a:r>
          </a:p>
          <a:p>
            <a:pPr marL="342900" indent="-342900">
              <a:buFont typeface="Arial" panose="020B0604020202020204" pitchFamily="34" charset="0"/>
              <a:buChar char="•"/>
            </a:pPr>
            <a:endParaRPr lang="en-US" sz="2400" b="1" dirty="0">
              <a:latin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rPr>
              <a:t>Procurement refers to the Rules the City has to follow in order to buy or procure services and goods. </a:t>
            </a:r>
          </a:p>
          <a:p>
            <a:pPr marL="342900" indent="-342900">
              <a:buFont typeface="Arial" panose="020B0604020202020204" pitchFamily="34" charset="0"/>
              <a:buChar char="•"/>
            </a:pPr>
            <a:endParaRPr lang="en-US" sz="2400" b="1" dirty="0">
              <a:latin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rPr>
              <a:t>Anti-donation refers to the prohibition in the NM Constitution that prevents the government (including the City) from giving money or anything of value to any private entity – even a non-profit entity. </a:t>
            </a:r>
          </a:p>
        </p:txBody>
      </p:sp>
    </p:spTree>
    <p:extLst>
      <p:ext uri="{BB962C8B-B14F-4D97-AF65-F5344CB8AC3E}">
        <p14:creationId xmlns:p14="http://schemas.microsoft.com/office/powerpoint/2010/main" val="12164736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344692"/>
            <a:ext cx="4495800" cy="4572000"/>
          </a:xfrm>
        </p:spPr>
        <p:txBody>
          <a:bodyPr/>
          <a:lstStyle/>
          <a:p>
            <a:r>
              <a:rPr lang="en-US" sz="2400" b="1" dirty="0"/>
              <a:t>This is a flowchart from the State outlining their process for determining Anti-Donation compliance. </a:t>
            </a:r>
          </a:p>
          <a:p>
            <a:endParaRPr lang="en-US" sz="2400" b="1" dirty="0"/>
          </a:p>
          <a:p>
            <a:r>
              <a:rPr lang="en-US" sz="2400" b="1" dirty="0"/>
              <a:t>Notice the lack of a link leading from DFA Legal review to Issue Grant Agreement?   That’s not an omission: Legal review can be a long and complicated process.</a:t>
            </a:r>
          </a:p>
        </p:txBody>
      </p:sp>
      <p:sp>
        <p:nvSpPr>
          <p:cNvPr id="8" name="Title 1">
            <a:extLst>
              <a:ext uri="{FF2B5EF4-FFF2-40B4-BE49-F238E27FC236}">
                <a16:creationId xmlns:a16="http://schemas.microsoft.com/office/drawing/2014/main" id="{F9DFDDA9-9A72-4246-8C30-29097CE8960F}"/>
              </a:ext>
            </a:extLst>
          </p:cNvPr>
          <p:cNvSpPr>
            <a:spLocks noGrp="1"/>
          </p:cNvSpPr>
          <p:nvPr>
            <p:ph type="title"/>
          </p:nvPr>
        </p:nvSpPr>
        <p:spPr>
          <a:xfrm>
            <a:off x="2743200" y="0"/>
            <a:ext cx="5486400" cy="1295401"/>
          </a:xfrm>
        </p:spPr>
        <p:txBody>
          <a:bodyPr/>
          <a:lstStyle/>
          <a:p>
            <a:pPr algn="r"/>
            <a:r>
              <a:rPr lang="en-US" sz="3600" dirty="0"/>
              <a:t>State anti-donation</a:t>
            </a:r>
            <a:br>
              <a:rPr lang="en-US" sz="3600" dirty="0"/>
            </a:br>
            <a:r>
              <a:rPr lang="en-US" sz="3600" dirty="0"/>
              <a:t>flowchart</a:t>
            </a:r>
          </a:p>
        </p:txBody>
      </p:sp>
      <p:pic>
        <p:nvPicPr>
          <p:cNvPr id="5" name="Picture 4">
            <a:extLst>
              <a:ext uri="{FF2B5EF4-FFF2-40B4-BE49-F238E27FC236}">
                <a16:creationId xmlns:a16="http://schemas.microsoft.com/office/drawing/2014/main" id="{57C28AF9-1289-475B-8605-FA08CC224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382" y="1222855"/>
            <a:ext cx="4353618" cy="5632127"/>
          </a:xfrm>
          <a:prstGeom prst="rect">
            <a:avLst/>
          </a:prstGeom>
        </p:spPr>
      </p:pic>
    </p:spTree>
    <p:extLst>
      <p:ext uri="{BB962C8B-B14F-4D97-AF65-F5344CB8AC3E}">
        <p14:creationId xmlns:p14="http://schemas.microsoft.com/office/powerpoint/2010/main" val="26166257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73EA78-84EE-4537-ABDA-0DF3200E2F0E}"/>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Project</a:t>
            </a:r>
          </a:p>
          <a:p>
            <a:pPr algn="r"/>
            <a:r>
              <a:rPr lang="en-US" sz="3600" dirty="0"/>
              <a:t>feasibility</a:t>
            </a:r>
          </a:p>
        </p:txBody>
      </p:sp>
      <p:sp>
        <p:nvSpPr>
          <p:cNvPr id="8" name="Content Placeholder 2">
            <a:extLst>
              <a:ext uri="{FF2B5EF4-FFF2-40B4-BE49-F238E27FC236}">
                <a16:creationId xmlns:a16="http://schemas.microsoft.com/office/drawing/2014/main" id="{C2B59D1F-B2B0-43E7-B68D-F682AE164799}"/>
              </a:ext>
            </a:extLst>
          </p:cNvPr>
          <p:cNvSpPr txBox="1">
            <a:spLocks/>
          </p:cNvSpPr>
          <p:nvPr/>
        </p:nvSpPr>
        <p:spPr bwMode="auto">
          <a:xfrm>
            <a:off x="76200" y="1124743"/>
            <a:ext cx="6858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sz="2000" b="1" dirty="0"/>
          </a:p>
        </p:txBody>
      </p:sp>
      <p:sp>
        <p:nvSpPr>
          <p:cNvPr id="4" name="Content Placeholder 2">
            <a:extLst>
              <a:ext uri="{FF2B5EF4-FFF2-40B4-BE49-F238E27FC236}">
                <a16:creationId xmlns:a16="http://schemas.microsoft.com/office/drawing/2014/main" id="{F90E503D-B409-43C9-8F65-EF4BF978352B}"/>
              </a:ext>
            </a:extLst>
          </p:cNvPr>
          <p:cNvSpPr txBox="1">
            <a:spLocks/>
          </p:cNvSpPr>
          <p:nvPr/>
        </p:nvSpPr>
        <p:spPr bwMode="auto">
          <a:xfrm>
            <a:off x="228600" y="1277143"/>
            <a:ext cx="6858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800" b="1" dirty="0"/>
              <a:t>State Grants expire in 2 years for equipment, 4 years for construction</a:t>
            </a:r>
          </a:p>
          <a:p>
            <a:pPr lvl="0"/>
            <a:r>
              <a:rPr lang="en-US" sz="1800" b="1" dirty="0"/>
              <a:t>New commercial construction is currently running about $1000-1400/sq ft.</a:t>
            </a:r>
          </a:p>
          <a:p>
            <a:r>
              <a:rPr lang="en-US" sz="1800" b="1" dirty="0"/>
              <a:t>Of the 120 current NPO grants, 86 are $200K or less</a:t>
            </a:r>
          </a:p>
          <a:p>
            <a:r>
              <a:rPr lang="en-US" sz="1800" b="1" u="sng" dirty="0"/>
              <a:t>If your only funding is state capital outlay</a:t>
            </a:r>
            <a:r>
              <a:rPr lang="en-US" sz="1600" b="1" dirty="0"/>
              <a:t> - </a:t>
            </a:r>
            <a:r>
              <a:rPr lang="en-US" sz="1800" b="1" dirty="0"/>
              <a:t>An NPO pulling in ~$400K/session can feasibly support a construction project for ~$1.2M. This is an approximately 1,000 sq. ft. museum, social center, classroom, kitchen, etc.</a:t>
            </a:r>
          </a:p>
          <a:p>
            <a:r>
              <a:rPr lang="en-US" sz="1800" b="1" u="sng" dirty="0"/>
              <a:t>If you have other funding than state capital outlay </a:t>
            </a:r>
            <a:r>
              <a:rPr lang="en-US" sz="1800" b="1" dirty="0"/>
              <a:t>– Will your other funding sources approve of the City owning the building?</a:t>
            </a:r>
          </a:p>
          <a:p>
            <a:pPr lvl="1"/>
            <a:r>
              <a:rPr lang="en-US" sz="1400" b="1" dirty="0"/>
              <a:t>If not, this funding will only be usable for design, equip, or furnish</a:t>
            </a:r>
          </a:p>
          <a:p>
            <a:r>
              <a:rPr lang="en-US" sz="1800" b="1" dirty="0"/>
              <a:t>What is the end goal? Can it be phased?</a:t>
            </a:r>
          </a:p>
          <a:p>
            <a:pPr lvl="1"/>
            <a:r>
              <a:rPr lang="en-US" sz="1400" b="1" dirty="0"/>
              <a:t>Are you requesting land or designs for a building you will not be able to afford to later construct?</a:t>
            </a:r>
          </a:p>
          <a:p>
            <a:pPr lvl="1"/>
            <a:r>
              <a:rPr lang="en-US" sz="1400" b="1" dirty="0"/>
              <a:t>If any phase of the total project is more than ~3x your average allocation, you will be highly unlikely to complete this project</a:t>
            </a:r>
          </a:p>
          <a:p>
            <a:endParaRPr lang="en-US" sz="2000" b="1" dirty="0"/>
          </a:p>
          <a:p>
            <a:pPr lvl="0"/>
            <a:endParaRPr lang="en-US" sz="2000" b="1" dirty="0"/>
          </a:p>
          <a:p>
            <a:pPr lvl="0"/>
            <a:endParaRPr lang="en-US" sz="2000" b="1" dirty="0"/>
          </a:p>
          <a:p>
            <a:pPr lvl="0"/>
            <a:endParaRPr lang="en-US" sz="2000" b="1" dirty="0"/>
          </a:p>
        </p:txBody>
      </p:sp>
    </p:spTree>
    <p:extLst>
      <p:ext uri="{BB962C8B-B14F-4D97-AF65-F5344CB8AC3E}">
        <p14:creationId xmlns:p14="http://schemas.microsoft.com/office/powerpoint/2010/main" val="20988643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10C277F-5BEC-44EE-A071-6DCC68420C6E}"/>
              </a:ext>
            </a:extLst>
          </p:cNvPr>
          <p:cNvSpPr>
            <a:spLocks noGrp="1"/>
          </p:cNvSpPr>
          <p:nvPr>
            <p:ph type="title"/>
          </p:nvPr>
        </p:nvSpPr>
        <p:spPr>
          <a:xfrm>
            <a:off x="2743200" y="0"/>
            <a:ext cx="5486400" cy="1295401"/>
          </a:xfrm>
        </p:spPr>
        <p:txBody>
          <a:bodyPr/>
          <a:lstStyle/>
          <a:p>
            <a:pPr algn="r"/>
            <a:r>
              <a:rPr lang="en-US" sz="3600" dirty="0"/>
              <a:t>City fiscal agent</a:t>
            </a:r>
            <a:br>
              <a:rPr lang="en-US" sz="3600" dirty="0"/>
            </a:br>
            <a:r>
              <a:rPr lang="en-US" sz="3600" dirty="0"/>
              <a:t>application</a:t>
            </a:r>
          </a:p>
        </p:txBody>
      </p:sp>
      <p:pic>
        <p:nvPicPr>
          <p:cNvPr id="7" name="Content Placeholder 5">
            <a:extLst>
              <a:ext uri="{FF2B5EF4-FFF2-40B4-BE49-F238E27FC236}">
                <a16:creationId xmlns:a16="http://schemas.microsoft.com/office/drawing/2014/main" id="{6C1927E5-9AA7-468F-B7AD-DA6E3652DF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9600" y="1778000"/>
            <a:ext cx="4526596" cy="4330700"/>
          </a:xfrm>
          <a:prstGeom prst="rect">
            <a:avLst/>
          </a:prstGeom>
        </p:spPr>
      </p:pic>
      <p:sp>
        <p:nvSpPr>
          <p:cNvPr id="12" name="Content Placeholder 2">
            <a:extLst>
              <a:ext uri="{FF2B5EF4-FFF2-40B4-BE49-F238E27FC236}">
                <a16:creationId xmlns:a16="http://schemas.microsoft.com/office/drawing/2014/main" id="{85F95919-56DF-4861-B679-82287E15F704}"/>
              </a:ext>
            </a:extLst>
          </p:cNvPr>
          <p:cNvSpPr txBox="1">
            <a:spLocks/>
          </p:cNvSpPr>
          <p:nvPr/>
        </p:nvSpPr>
        <p:spPr bwMode="auto">
          <a:xfrm>
            <a:off x="38100" y="1524000"/>
            <a:ext cx="406198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Can be found at </a:t>
            </a:r>
            <a:r>
              <a:rPr lang="en-US" sz="2000" b="1" u="sng" dirty="0">
                <a:hlinkClick r:id="rId4"/>
              </a:rPr>
              <a:t>https://www.cabq.gov/municipaldevelopment/programs/state-capital-outlay-for-non-profits</a:t>
            </a:r>
            <a:r>
              <a:rPr lang="en-US" sz="2000" b="1" dirty="0"/>
              <a:t>​</a:t>
            </a:r>
          </a:p>
          <a:p>
            <a:r>
              <a:rPr lang="en-US" sz="2000" b="1" dirty="0"/>
              <a:t>Return by email to </a:t>
            </a:r>
            <a:r>
              <a:rPr lang="en-US" sz="2000" b="1" dirty="0">
                <a:hlinkClick r:id="rId5"/>
              </a:rPr>
              <a:t>smaden@cabq.gov</a:t>
            </a:r>
            <a:endParaRPr lang="en-US" sz="2000" b="1" dirty="0"/>
          </a:p>
          <a:p>
            <a:r>
              <a:rPr lang="en-US" sz="2000" b="1" dirty="0"/>
              <a:t>Please use Subject Line: 2025-1 FA </a:t>
            </a:r>
            <a:r>
              <a:rPr lang="en-US" sz="2000" b="1" i="1" dirty="0"/>
              <a:t>(your Org name)</a:t>
            </a:r>
          </a:p>
          <a:p>
            <a:r>
              <a:rPr lang="en-US" sz="2000" b="1" dirty="0"/>
              <a:t>City’s Deadline to return to Shawn is 12/6/2024 5pm</a:t>
            </a:r>
          </a:p>
          <a:p>
            <a:r>
              <a:rPr lang="en-US" sz="2000" b="1" dirty="0"/>
              <a:t>Applications are sent to the Mayor’s Office for approval.</a:t>
            </a:r>
          </a:p>
        </p:txBody>
      </p:sp>
    </p:spTree>
    <p:extLst>
      <p:ext uri="{BB962C8B-B14F-4D97-AF65-F5344CB8AC3E}">
        <p14:creationId xmlns:p14="http://schemas.microsoft.com/office/powerpoint/2010/main" val="23911674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19E2D0-07B0-4F84-8992-98F4EF1AF899}"/>
              </a:ext>
            </a:extLst>
          </p:cNvPr>
          <p:cNvSpPr>
            <a:spLocks noGrp="1"/>
          </p:cNvSpPr>
          <p:nvPr>
            <p:ph type="title"/>
          </p:nvPr>
        </p:nvSpPr>
        <p:spPr>
          <a:xfrm>
            <a:off x="2743200" y="0"/>
            <a:ext cx="5486400" cy="1295401"/>
          </a:xfrm>
        </p:spPr>
        <p:txBody>
          <a:bodyPr/>
          <a:lstStyle/>
          <a:p>
            <a:pPr algn="r"/>
            <a:r>
              <a:rPr lang="en-US" sz="3600" dirty="0"/>
              <a:t>Application</a:t>
            </a:r>
            <a:br>
              <a:rPr lang="en-US" sz="3600" dirty="0"/>
            </a:br>
            <a:r>
              <a:rPr lang="en-US" sz="3600" dirty="0"/>
              <a:t>page 3</a:t>
            </a:r>
          </a:p>
        </p:txBody>
      </p:sp>
      <p:pic>
        <p:nvPicPr>
          <p:cNvPr id="6" name="Content Placeholder 5">
            <a:extLst>
              <a:ext uri="{FF2B5EF4-FFF2-40B4-BE49-F238E27FC236}">
                <a16:creationId xmlns:a16="http://schemas.microsoft.com/office/drawing/2014/main" id="{B86A8570-86D8-4EC2-B8A7-770A31DF1D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0" y="2286001"/>
            <a:ext cx="4660108" cy="2895600"/>
          </a:xfrm>
          <a:prstGeom prst="rect">
            <a:avLst/>
          </a:prstGeom>
        </p:spPr>
      </p:pic>
      <p:sp>
        <p:nvSpPr>
          <p:cNvPr id="7" name="Content Placeholder 2">
            <a:extLst>
              <a:ext uri="{FF2B5EF4-FFF2-40B4-BE49-F238E27FC236}">
                <a16:creationId xmlns:a16="http://schemas.microsoft.com/office/drawing/2014/main" id="{0C41EB6B-B364-4D69-8BB4-EE0F76257C68}"/>
              </a:ext>
            </a:extLst>
          </p:cNvPr>
          <p:cNvSpPr txBox="1">
            <a:spLocks/>
          </p:cNvSpPr>
          <p:nvPr/>
        </p:nvSpPr>
        <p:spPr bwMode="auto">
          <a:xfrm>
            <a:off x="0" y="1676400"/>
            <a:ext cx="403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Legislative Language used, this is the “Scope” of the project, </a:t>
            </a:r>
            <a:r>
              <a:rPr lang="en-US" sz="2000" b="1" u="sng" dirty="0"/>
              <a:t>not a project description</a:t>
            </a:r>
            <a:endParaRPr lang="en-US" sz="2000" b="1" dirty="0"/>
          </a:p>
          <a:p>
            <a:endParaRPr lang="en-US" sz="2000" b="1" dirty="0"/>
          </a:p>
          <a:p>
            <a:r>
              <a:rPr lang="en-US" sz="2000" b="1" u="sng" dirty="0"/>
              <a:t>Enter here exactly what you plan to enter on the State’s website, please! </a:t>
            </a:r>
          </a:p>
          <a:p>
            <a:endParaRPr lang="en-US" sz="2000" b="1" dirty="0"/>
          </a:p>
          <a:p>
            <a:r>
              <a:rPr lang="en-US" sz="2000" b="1" dirty="0"/>
              <a:t>“to furnish, equip, and purchase vehicles for a teen homeless shelter, including information technology, ovens, and freezers”</a:t>
            </a:r>
          </a:p>
        </p:txBody>
      </p:sp>
    </p:spTree>
    <p:extLst>
      <p:ext uri="{BB962C8B-B14F-4D97-AF65-F5344CB8AC3E}">
        <p14:creationId xmlns:p14="http://schemas.microsoft.com/office/powerpoint/2010/main" val="31102327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F3CA1A-79B4-42B4-A245-686F0575404D}"/>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Contacts</a:t>
            </a:r>
          </a:p>
          <a:p>
            <a:pPr algn="r"/>
            <a:r>
              <a:rPr lang="en-US" sz="3600" dirty="0"/>
              <a:t>&amp; introduction</a:t>
            </a:r>
          </a:p>
        </p:txBody>
      </p:sp>
      <p:sp>
        <p:nvSpPr>
          <p:cNvPr id="8" name="Content Placeholder 2">
            <a:extLst>
              <a:ext uri="{FF2B5EF4-FFF2-40B4-BE49-F238E27FC236}">
                <a16:creationId xmlns:a16="http://schemas.microsoft.com/office/drawing/2014/main" id="{8EBC0A5E-0AAA-4FFA-BB43-45EBD11C9925}"/>
              </a:ext>
            </a:extLst>
          </p:cNvPr>
          <p:cNvSpPr txBox="1">
            <a:spLocks/>
          </p:cNvSpPr>
          <p:nvPr/>
        </p:nvSpPr>
        <p:spPr bwMode="auto">
          <a:xfrm>
            <a:off x="457200" y="1600200"/>
            <a:ext cx="6858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t>Shawn Maden</a:t>
            </a:r>
          </a:p>
          <a:p>
            <a:pPr marL="457200" lvl="1" indent="0">
              <a:buNone/>
            </a:pPr>
            <a:r>
              <a:rPr lang="en-US" sz="2200" b="1" dirty="0"/>
              <a:t>CIP Official</a:t>
            </a:r>
          </a:p>
          <a:p>
            <a:pPr marL="457200" lvl="1" indent="0">
              <a:buNone/>
            </a:pPr>
            <a:r>
              <a:rPr lang="en-US" sz="2200" b="1" dirty="0">
                <a:solidFill>
                  <a:srgbClr val="CB4E39"/>
                </a:solidFill>
                <a:hlinkClick r:id="rId3"/>
              </a:rPr>
              <a:t>SMaden@cabq.gov</a:t>
            </a:r>
            <a:endParaRPr lang="en-US" sz="2200" b="1" dirty="0">
              <a:solidFill>
                <a:srgbClr val="CB4E39"/>
              </a:solidFill>
            </a:endParaRPr>
          </a:p>
          <a:p>
            <a:pPr marL="457200" lvl="1" indent="0">
              <a:buNone/>
            </a:pPr>
            <a:r>
              <a:rPr lang="en-US" sz="2200" b="1" dirty="0"/>
              <a:t>505-768-3616</a:t>
            </a:r>
          </a:p>
          <a:p>
            <a:endParaRPr lang="en-US" sz="2400" b="1" dirty="0"/>
          </a:p>
          <a:p>
            <a:r>
              <a:rPr lang="en-US" sz="2400" b="1" dirty="0"/>
              <a:t>Josh Herbert</a:t>
            </a:r>
          </a:p>
          <a:p>
            <a:pPr marL="457200" lvl="1" indent="0">
              <a:buNone/>
            </a:pPr>
            <a:r>
              <a:rPr lang="en-US" sz="2200" b="1" dirty="0"/>
              <a:t>CIP Strategic Program Manager</a:t>
            </a:r>
          </a:p>
          <a:p>
            <a:pPr marL="457200" lvl="1" indent="0">
              <a:buNone/>
            </a:pPr>
            <a:r>
              <a:rPr lang="en-US" sz="2200" b="1" dirty="0">
                <a:hlinkClick r:id="rId4"/>
              </a:rPr>
              <a:t>Josh@cabq.gov</a:t>
            </a:r>
            <a:endParaRPr lang="en-US" sz="2200" b="1" dirty="0"/>
          </a:p>
          <a:p>
            <a:pPr marL="457200" lvl="1" indent="0">
              <a:buNone/>
            </a:pPr>
            <a:r>
              <a:rPr lang="en-US" sz="2200" b="1" dirty="0"/>
              <a:t>505-768-3891</a:t>
            </a:r>
          </a:p>
          <a:p>
            <a:pPr lvl="0"/>
            <a:endParaRPr lang="en-US" sz="1600" b="1" dirty="0"/>
          </a:p>
        </p:txBody>
      </p:sp>
    </p:spTree>
    <p:extLst>
      <p:ext uri="{BB962C8B-B14F-4D97-AF65-F5344CB8AC3E}">
        <p14:creationId xmlns:p14="http://schemas.microsoft.com/office/powerpoint/2010/main" val="32952161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6096000" cy="5980113"/>
          </a:xfrm>
        </p:spPr>
        <p:txBody>
          <a:bodyPr/>
          <a:lstStyle/>
          <a:p>
            <a:endParaRPr lang="en-US" dirty="0"/>
          </a:p>
          <a:p>
            <a:endParaRPr lang="en-US" dirty="0"/>
          </a:p>
        </p:txBody>
      </p:sp>
      <p:sp>
        <p:nvSpPr>
          <p:cNvPr id="4" name="Title 1">
            <a:extLst>
              <a:ext uri="{FF2B5EF4-FFF2-40B4-BE49-F238E27FC236}">
                <a16:creationId xmlns:a16="http://schemas.microsoft.com/office/drawing/2014/main" id="{4676DB10-2A73-47AE-8DD5-DE6BE19B3464}"/>
              </a:ext>
            </a:extLst>
          </p:cNvPr>
          <p:cNvSpPr>
            <a:spLocks noGrp="1"/>
          </p:cNvSpPr>
          <p:nvPr>
            <p:ph type="title"/>
          </p:nvPr>
        </p:nvSpPr>
        <p:spPr>
          <a:xfrm>
            <a:off x="2743200" y="0"/>
            <a:ext cx="5486400" cy="1295401"/>
          </a:xfrm>
        </p:spPr>
        <p:txBody>
          <a:bodyPr/>
          <a:lstStyle/>
          <a:p>
            <a:pPr algn="r"/>
            <a:r>
              <a:rPr lang="en-US" sz="3600" dirty="0"/>
              <a:t>Scope vs.</a:t>
            </a:r>
            <a:br>
              <a:rPr lang="en-US" sz="3600" dirty="0"/>
            </a:br>
            <a:r>
              <a:rPr lang="en-US" sz="3600" dirty="0"/>
              <a:t>scope of services</a:t>
            </a:r>
          </a:p>
        </p:txBody>
      </p:sp>
      <p:sp>
        <p:nvSpPr>
          <p:cNvPr id="5" name="Content Placeholder 2">
            <a:extLst>
              <a:ext uri="{FF2B5EF4-FFF2-40B4-BE49-F238E27FC236}">
                <a16:creationId xmlns:a16="http://schemas.microsoft.com/office/drawing/2014/main" id="{2E2684ED-5CB8-43A9-82ED-A66472AC0A1B}"/>
              </a:ext>
            </a:extLst>
          </p:cNvPr>
          <p:cNvSpPr txBox="1">
            <a:spLocks/>
          </p:cNvSpPr>
          <p:nvPr/>
        </p:nvSpPr>
        <p:spPr bwMode="auto">
          <a:xfrm>
            <a:off x="304800" y="1487487"/>
            <a:ext cx="8382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The Scope of your project, as defined by the spending bill “legislative language”, is NOT the “Scope of Services” in your Use Agreement with the City.</a:t>
            </a:r>
          </a:p>
          <a:p>
            <a:r>
              <a:rPr lang="en-US" sz="1800" b="1" dirty="0"/>
              <a:t>The Scope of your project defines what the Capital Outlay may legally be used for.  This is what is placed in your City FA Application and the Online Capital Outlay Portal. This is also referred to as “allocation language”.</a:t>
            </a:r>
          </a:p>
          <a:p>
            <a:pPr lvl="1">
              <a:buFont typeface="Courier New" panose="02070309020205020404" pitchFamily="49" charset="0"/>
              <a:buChar char="o"/>
            </a:pPr>
            <a:r>
              <a:rPr lang="en-US" sz="1600" b="1" dirty="0"/>
              <a:t>i.e. to purchase and equip hot food delivery trucks in ABQ in Bernalillo County</a:t>
            </a:r>
          </a:p>
          <a:p>
            <a:pPr lvl="1">
              <a:buFont typeface="Courier New" panose="02070309020205020404" pitchFamily="49" charset="0"/>
              <a:buChar char="o"/>
            </a:pPr>
            <a:r>
              <a:rPr lang="en-US" sz="1600" b="1" dirty="0"/>
              <a:t>The City may deny any requests that we deem not legally permissible by your legislative “Scope”, even if DFA/</a:t>
            </a:r>
            <a:r>
              <a:rPr lang="en-US" sz="1600" b="1" dirty="0" err="1"/>
              <a:t>SBoF</a:t>
            </a:r>
            <a:r>
              <a:rPr lang="en-US" sz="1600" b="1" dirty="0"/>
              <a:t> release the funds.</a:t>
            </a:r>
          </a:p>
          <a:p>
            <a:r>
              <a:rPr lang="en-US" sz="1800" b="1" dirty="0"/>
              <a:t>The Scope of Services in your Use Agreement is the description of the services that you will provide for the City in return for use of the equipment/facilities purchased by said Capital funds.</a:t>
            </a:r>
          </a:p>
          <a:p>
            <a:pPr lvl="1">
              <a:buFont typeface="Courier New" panose="02070309020205020404" pitchFamily="49" charset="0"/>
              <a:buChar char="o"/>
            </a:pPr>
            <a:r>
              <a:rPr lang="en-US" sz="1600" b="1" dirty="0"/>
              <a:t>i.e. </a:t>
            </a:r>
            <a:r>
              <a:rPr lang="en-US" sz="1600" b="1" dirty="0" err="1"/>
              <a:t>KindFolks</a:t>
            </a:r>
            <a:r>
              <a:rPr lang="en-US" sz="1600" b="1" dirty="0"/>
              <a:t> shall shelter, feed, and support homeless teens, up to 5 at a time, at the rate of $30/person/day for the Family and Community Services Department of the City of Albuquerque. Feeding shall be 3 hot meals, support shall be access to social services, behavioral health, and tutoring…</a:t>
            </a:r>
          </a:p>
        </p:txBody>
      </p:sp>
    </p:spTree>
    <p:extLst>
      <p:ext uri="{BB962C8B-B14F-4D97-AF65-F5344CB8AC3E}">
        <p14:creationId xmlns:p14="http://schemas.microsoft.com/office/powerpoint/2010/main" val="41950775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77371F-7BD3-4AD3-850C-8E2B9811755B}"/>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Application</a:t>
            </a:r>
          </a:p>
          <a:p>
            <a:pPr algn="r"/>
            <a:r>
              <a:rPr lang="en-US" sz="3600" dirty="0"/>
              <a:t>Page 4</a:t>
            </a:r>
          </a:p>
        </p:txBody>
      </p:sp>
      <p:pic>
        <p:nvPicPr>
          <p:cNvPr id="7" name="Content Placeholder 5">
            <a:extLst>
              <a:ext uri="{FF2B5EF4-FFF2-40B4-BE49-F238E27FC236}">
                <a16:creationId xmlns:a16="http://schemas.microsoft.com/office/drawing/2014/main" id="{5943AF41-78C6-40A8-B58A-F277291AAB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2751568"/>
            <a:ext cx="4267200" cy="2269262"/>
          </a:xfrm>
          <a:prstGeom prst="rect">
            <a:avLst/>
          </a:prstGeom>
        </p:spPr>
      </p:pic>
      <p:sp>
        <p:nvSpPr>
          <p:cNvPr id="8" name="Content Placeholder 2">
            <a:extLst>
              <a:ext uri="{FF2B5EF4-FFF2-40B4-BE49-F238E27FC236}">
                <a16:creationId xmlns:a16="http://schemas.microsoft.com/office/drawing/2014/main" id="{2917F7BA-2E43-4D64-A6A3-419EE3E229C0}"/>
              </a:ext>
            </a:extLst>
          </p:cNvPr>
          <p:cNvSpPr txBox="1">
            <a:spLocks/>
          </p:cNvSpPr>
          <p:nvPr/>
        </p:nvSpPr>
        <p:spPr bwMode="auto">
          <a:xfrm>
            <a:off x="12700" y="1905000"/>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ALL previous Capital Outlay funding requests that have been signed into law by the Governor AND are still in process of being expended or approved.</a:t>
            </a:r>
          </a:p>
          <a:p>
            <a:endParaRPr lang="en-US" sz="2400" b="1" dirty="0"/>
          </a:p>
          <a:p>
            <a:r>
              <a:rPr lang="en-US" sz="2400" b="1" dirty="0"/>
              <a:t>Do not include projects/funding that have been completed.</a:t>
            </a:r>
          </a:p>
        </p:txBody>
      </p:sp>
    </p:spTree>
    <p:extLst>
      <p:ext uri="{BB962C8B-B14F-4D97-AF65-F5344CB8AC3E}">
        <p14:creationId xmlns:p14="http://schemas.microsoft.com/office/powerpoint/2010/main" val="14375487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96D23A-823B-4813-929F-D421475705BD}"/>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Online</a:t>
            </a:r>
          </a:p>
          <a:p>
            <a:pPr algn="r"/>
            <a:r>
              <a:rPr lang="en-US" sz="3600" dirty="0"/>
              <a:t>application</a:t>
            </a:r>
          </a:p>
        </p:txBody>
      </p:sp>
      <p:sp>
        <p:nvSpPr>
          <p:cNvPr id="6" name="Content Placeholder 2">
            <a:extLst>
              <a:ext uri="{FF2B5EF4-FFF2-40B4-BE49-F238E27FC236}">
                <a16:creationId xmlns:a16="http://schemas.microsoft.com/office/drawing/2014/main" id="{8CB34C86-7493-4952-843B-DD82BE381D0A}"/>
              </a:ext>
            </a:extLst>
          </p:cNvPr>
          <p:cNvSpPr txBox="1">
            <a:spLocks/>
          </p:cNvSpPr>
          <p:nvPr/>
        </p:nvSpPr>
        <p:spPr bwMode="auto">
          <a:xfrm>
            <a:off x="34703" y="1752600"/>
            <a:ext cx="403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This is mostly self-explanatory, but here are a few things to know:</a:t>
            </a:r>
          </a:p>
          <a:p>
            <a:pPr lvl="1">
              <a:buFont typeface="Courier New" panose="02070309020205020404" pitchFamily="49" charset="0"/>
              <a:buChar char="o"/>
            </a:pPr>
            <a:r>
              <a:rPr lang="en-US" sz="1600" b="1" dirty="0"/>
              <a:t>Line 1 – </a:t>
            </a:r>
            <a:r>
              <a:rPr lang="en-US" sz="1600" b="1" i="1" dirty="0"/>
              <a:t>Leave Blank</a:t>
            </a:r>
          </a:p>
          <a:p>
            <a:pPr lvl="1">
              <a:buFont typeface="Courier New" panose="02070309020205020404" pitchFamily="49" charset="0"/>
              <a:buChar char="o"/>
            </a:pPr>
            <a:r>
              <a:rPr lang="en-US" sz="1600" b="1" dirty="0"/>
              <a:t>Line 6 – </a:t>
            </a:r>
            <a:r>
              <a:rPr lang="en-US" sz="1600" b="1" i="1" dirty="0"/>
              <a:t>Albuquerque</a:t>
            </a:r>
          </a:p>
          <a:p>
            <a:pPr lvl="1">
              <a:buFont typeface="Courier New" panose="02070309020205020404" pitchFamily="49" charset="0"/>
              <a:buChar char="o"/>
            </a:pPr>
            <a:r>
              <a:rPr lang="en-US" sz="1600" b="1" dirty="0"/>
              <a:t>Line 7 – </a:t>
            </a:r>
            <a:r>
              <a:rPr lang="en-US" sz="1600" b="1" i="1" dirty="0"/>
              <a:t>Albuquerque</a:t>
            </a:r>
          </a:p>
          <a:p>
            <a:pPr lvl="1">
              <a:buFont typeface="Courier New" panose="02070309020205020404" pitchFamily="49" charset="0"/>
              <a:buChar char="o"/>
            </a:pPr>
            <a:r>
              <a:rPr lang="en-US" sz="1600" b="1" dirty="0"/>
              <a:t>Line 8 – </a:t>
            </a:r>
            <a:r>
              <a:rPr lang="en-US" sz="1600" b="1" i="1" dirty="0"/>
              <a:t>Albuquerque</a:t>
            </a:r>
          </a:p>
          <a:p>
            <a:pPr lvl="1">
              <a:buFont typeface="Courier New" panose="02070309020205020404" pitchFamily="49" charset="0"/>
              <a:buChar char="o"/>
            </a:pPr>
            <a:r>
              <a:rPr lang="en-US" sz="1600" b="1" i="1" dirty="0"/>
              <a:t>Line 9 – Albuquerque</a:t>
            </a:r>
          </a:p>
          <a:p>
            <a:pPr lvl="2">
              <a:buFont typeface="Wingdings" panose="05000000000000000000" pitchFamily="2" charset="2"/>
              <a:buChar char="§"/>
            </a:pPr>
            <a:r>
              <a:rPr lang="en-US" sz="1400" b="1" i="1" dirty="0"/>
              <a:t>Unless outside City limits, then Bernalillo County</a:t>
            </a:r>
          </a:p>
          <a:p>
            <a:r>
              <a:rPr lang="en-US" sz="1800" b="1" dirty="0"/>
              <a:t>Line 13 – This is the “Legislative language” Scope of your project</a:t>
            </a:r>
          </a:p>
          <a:p>
            <a:pPr lvl="1">
              <a:buFont typeface="Courier New" panose="02070309020205020404" pitchFamily="49" charset="0"/>
              <a:buChar char="o"/>
            </a:pPr>
            <a:r>
              <a:rPr lang="en-US" sz="1600" b="1" dirty="0"/>
              <a:t>to acquire, equip, furnish…in ABQ in Bernalillo County</a:t>
            </a:r>
          </a:p>
          <a:p>
            <a:r>
              <a:rPr lang="en-US" sz="1800" b="1" dirty="0"/>
              <a:t>Line 14 – </a:t>
            </a:r>
            <a:r>
              <a:rPr lang="en-US" sz="1600" b="1" dirty="0"/>
              <a:t>Purchase/Equip/Furnish</a:t>
            </a:r>
            <a:endParaRPr lang="en-US" sz="1800" b="1" dirty="0"/>
          </a:p>
        </p:txBody>
      </p:sp>
      <p:pic>
        <p:nvPicPr>
          <p:cNvPr id="7" name="Content Placeholder 5">
            <a:extLst>
              <a:ext uri="{FF2B5EF4-FFF2-40B4-BE49-F238E27FC236}">
                <a16:creationId xmlns:a16="http://schemas.microsoft.com/office/drawing/2014/main" id="{3D6D912B-0CE2-4532-A4E4-149586A3B7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2023926"/>
            <a:ext cx="4548496" cy="4072073"/>
          </a:xfrm>
          <a:prstGeom prst="rect">
            <a:avLst/>
          </a:prstGeom>
        </p:spPr>
      </p:pic>
    </p:spTree>
    <p:extLst>
      <p:ext uri="{BB962C8B-B14F-4D97-AF65-F5344CB8AC3E}">
        <p14:creationId xmlns:p14="http://schemas.microsoft.com/office/powerpoint/2010/main" val="38514065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97E84-8CCE-466D-8A7B-610DBFA87832}"/>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Online application</a:t>
            </a:r>
          </a:p>
          <a:p>
            <a:pPr algn="r"/>
            <a:r>
              <a:rPr lang="en-US" sz="3600" dirty="0"/>
              <a:t>continued</a:t>
            </a:r>
          </a:p>
        </p:txBody>
      </p:sp>
      <p:pic>
        <p:nvPicPr>
          <p:cNvPr id="5" name="Content Placeholder 5">
            <a:extLst>
              <a:ext uri="{FF2B5EF4-FFF2-40B4-BE49-F238E27FC236}">
                <a16:creationId xmlns:a16="http://schemas.microsoft.com/office/drawing/2014/main" id="{D3153F0B-B651-4A95-8B81-F9B4D910A3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600" y="1752600"/>
            <a:ext cx="5105400" cy="4424344"/>
          </a:xfrm>
          <a:prstGeom prst="rect">
            <a:avLst/>
          </a:prstGeom>
        </p:spPr>
      </p:pic>
      <p:sp>
        <p:nvSpPr>
          <p:cNvPr id="6" name="Content Placeholder 2">
            <a:extLst>
              <a:ext uri="{FF2B5EF4-FFF2-40B4-BE49-F238E27FC236}">
                <a16:creationId xmlns:a16="http://schemas.microsoft.com/office/drawing/2014/main" id="{2E843716-0F76-4494-9AE7-6E55F40AFD73}"/>
              </a:ext>
            </a:extLst>
          </p:cNvPr>
          <p:cNvSpPr txBox="1">
            <a:spLocks/>
          </p:cNvSpPr>
          <p:nvPr/>
        </p:nvSpPr>
        <p:spPr bwMode="auto">
          <a:xfrm>
            <a:off x="152400" y="1308101"/>
            <a:ext cx="388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Line 22 – You will only utilize the Equipment/Vehicles section</a:t>
            </a:r>
          </a:p>
          <a:p>
            <a:endParaRPr lang="en-US" sz="2400" b="1" dirty="0"/>
          </a:p>
          <a:p>
            <a:r>
              <a:rPr lang="en-US" sz="2400" b="1" dirty="0"/>
              <a:t>Line 24 – N/A Equipment/Vehicle purchase</a:t>
            </a:r>
          </a:p>
          <a:p>
            <a:pPr lvl="1"/>
            <a:endParaRPr lang="en-US" sz="2000" b="1" dirty="0">
              <a:highlight>
                <a:srgbClr val="FFFF00"/>
              </a:highlight>
            </a:endParaRPr>
          </a:p>
          <a:p>
            <a:r>
              <a:rPr lang="en-US" sz="2400" b="1" dirty="0"/>
              <a:t>Line 25 – You will only use Line B</a:t>
            </a:r>
          </a:p>
          <a:p>
            <a:pPr lvl="1">
              <a:buFont typeface="Courier New" panose="02070309020205020404" pitchFamily="49" charset="0"/>
              <a:buChar char="o"/>
            </a:pPr>
            <a:r>
              <a:rPr lang="en-US" sz="2200" b="1" dirty="0"/>
              <a:t>Use their instructions!</a:t>
            </a:r>
          </a:p>
        </p:txBody>
      </p:sp>
    </p:spTree>
    <p:extLst>
      <p:ext uri="{BB962C8B-B14F-4D97-AF65-F5344CB8AC3E}">
        <p14:creationId xmlns:p14="http://schemas.microsoft.com/office/powerpoint/2010/main" val="1680845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73EA78-84EE-4537-ABDA-0DF3200E2F0E}"/>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Email</a:t>
            </a:r>
          </a:p>
          <a:p>
            <a:pPr algn="r"/>
            <a:r>
              <a:rPr lang="en-US" sz="3600" dirty="0"/>
              <a:t>The city</a:t>
            </a:r>
          </a:p>
        </p:txBody>
      </p:sp>
      <p:sp>
        <p:nvSpPr>
          <p:cNvPr id="4" name="Content Placeholder 2">
            <a:extLst>
              <a:ext uri="{FF2B5EF4-FFF2-40B4-BE49-F238E27FC236}">
                <a16:creationId xmlns:a16="http://schemas.microsoft.com/office/drawing/2014/main" id="{1FF96A14-85E6-43C8-B027-44AA9E86CF74}"/>
              </a:ext>
            </a:extLst>
          </p:cNvPr>
          <p:cNvSpPr txBox="1">
            <a:spLocks/>
          </p:cNvSpPr>
          <p:nvPr/>
        </p:nvSpPr>
        <p:spPr bwMode="auto">
          <a:xfrm>
            <a:off x="12700" y="1752600"/>
            <a:ext cx="429889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When asked to print the summary shown, please download as PDF and send it to </a:t>
            </a:r>
            <a:r>
              <a:rPr lang="en-US" sz="2000" b="1" dirty="0">
                <a:hlinkClick r:id="rId3"/>
              </a:rPr>
              <a:t>smaden@cabq.gov</a:t>
            </a:r>
            <a:r>
              <a:rPr lang="en-US" sz="2000" b="1" dirty="0"/>
              <a:t> using the same subject line 2025-1 FA (</a:t>
            </a:r>
            <a:r>
              <a:rPr lang="en-US" sz="2000" b="1" i="1" dirty="0"/>
              <a:t>your Org name)</a:t>
            </a:r>
            <a:r>
              <a:rPr lang="en-US" sz="2000" b="1" dirty="0"/>
              <a:t> </a:t>
            </a:r>
          </a:p>
          <a:p>
            <a:endParaRPr lang="en-US" sz="2000" b="1" dirty="0"/>
          </a:p>
          <a:p>
            <a:r>
              <a:rPr lang="en-US" sz="2000" b="1" dirty="0"/>
              <a:t>At a minimum, please email me the LCS Project ID number.  This makes it much easier for me to track, as there are typically over 2000 entries in the bill.</a:t>
            </a:r>
          </a:p>
        </p:txBody>
      </p:sp>
      <p:pic>
        <p:nvPicPr>
          <p:cNvPr id="9" name="Content Placeholder 5">
            <a:extLst>
              <a:ext uri="{FF2B5EF4-FFF2-40B4-BE49-F238E27FC236}">
                <a16:creationId xmlns:a16="http://schemas.microsoft.com/office/drawing/2014/main" id="{4B0684F9-5484-4142-AE9B-B73A5F12FE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0" y="1600200"/>
            <a:ext cx="4527491" cy="4572000"/>
          </a:xfrm>
          <a:prstGeom prst="rect">
            <a:avLst/>
          </a:prstGeom>
        </p:spPr>
      </p:pic>
    </p:spTree>
    <p:extLst>
      <p:ext uri="{BB962C8B-B14F-4D97-AF65-F5344CB8AC3E}">
        <p14:creationId xmlns:p14="http://schemas.microsoft.com/office/powerpoint/2010/main" val="25556892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5943600" cy="5980588"/>
          </a:xfrm>
        </p:spPr>
        <p:txBody>
          <a:bodyPr/>
          <a:lstStyle/>
          <a:p>
            <a:endParaRPr lang="en-US" sz="2400" dirty="0"/>
          </a:p>
          <a:p>
            <a:endParaRPr lang="en-US" sz="2400" dirty="0"/>
          </a:p>
          <a:p>
            <a:pPr marL="0" indent="0">
              <a:buNone/>
            </a:pPr>
            <a:endParaRPr lang="en-US" dirty="0"/>
          </a:p>
        </p:txBody>
      </p:sp>
      <p:sp>
        <p:nvSpPr>
          <p:cNvPr id="4" name="Title 1">
            <a:extLst>
              <a:ext uri="{FF2B5EF4-FFF2-40B4-BE49-F238E27FC236}">
                <a16:creationId xmlns:a16="http://schemas.microsoft.com/office/drawing/2014/main" id="{C80756A9-27FD-452C-A8CB-EEDB2FFE68B9}"/>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err="1"/>
              <a:t>Dfa</a:t>
            </a:r>
            <a:r>
              <a:rPr lang="en-US" sz="3600" dirty="0"/>
              <a:t>/</a:t>
            </a:r>
            <a:r>
              <a:rPr lang="en-US" sz="3600" dirty="0" err="1"/>
              <a:t>sbof</a:t>
            </a:r>
            <a:endParaRPr lang="en-US" sz="3600" dirty="0"/>
          </a:p>
          <a:p>
            <a:pPr algn="r"/>
            <a:r>
              <a:rPr lang="en-US" sz="3600" dirty="0"/>
              <a:t>questionnaires</a:t>
            </a:r>
          </a:p>
        </p:txBody>
      </p:sp>
      <p:sp>
        <p:nvSpPr>
          <p:cNvPr id="5" name="Content Placeholder 2">
            <a:extLst>
              <a:ext uri="{FF2B5EF4-FFF2-40B4-BE49-F238E27FC236}">
                <a16:creationId xmlns:a16="http://schemas.microsoft.com/office/drawing/2014/main" id="{C685033E-E2E2-4F3A-A8DE-0FCB1B6B88C4}"/>
              </a:ext>
            </a:extLst>
          </p:cNvPr>
          <p:cNvSpPr txBox="1">
            <a:spLocks/>
          </p:cNvSpPr>
          <p:nvPr/>
        </p:nvSpPr>
        <p:spPr bwMode="auto">
          <a:xfrm>
            <a:off x="25400" y="1295401"/>
            <a:ext cx="388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They will follow up with additional questions in CPMS – The City handles these.</a:t>
            </a:r>
          </a:p>
          <a:p>
            <a:endParaRPr lang="en-US" sz="2000" b="1" dirty="0"/>
          </a:p>
          <a:p>
            <a:r>
              <a:rPr lang="en-US" sz="2000" b="1" dirty="0"/>
              <a:t>Prior to project inclusion for Bond Sale, DFA/</a:t>
            </a:r>
            <a:r>
              <a:rPr lang="en-US" sz="2000" b="1" dirty="0" err="1"/>
              <a:t>SBoF</a:t>
            </a:r>
            <a:r>
              <a:rPr lang="en-US" sz="2000" b="1" dirty="0"/>
              <a:t> will look into each project to assess compliance. </a:t>
            </a:r>
            <a:r>
              <a:rPr lang="en-US" sz="2000" b="1" u="sng" dirty="0"/>
              <a:t>Projects not meeting requirements will not be included in Bond Sales until all proof is provided.</a:t>
            </a:r>
          </a:p>
          <a:p>
            <a:pPr lvl="1">
              <a:buFont typeface="Courier New" panose="02070309020205020404" pitchFamily="49" charset="0"/>
              <a:buChar char="o"/>
            </a:pPr>
            <a:r>
              <a:rPr lang="en-US" sz="1600" b="1" dirty="0"/>
              <a:t>This ALWAYS includes Use Agreements/Contracts with City.</a:t>
            </a:r>
          </a:p>
        </p:txBody>
      </p:sp>
      <p:pic>
        <p:nvPicPr>
          <p:cNvPr id="7" name="Content Placeholder 5">
            <a:extLst>
              <a:ext uri="{FF2B5EF4-FFF2-40B4-BE49-F238E27FC236}">
                <a16:creationId xmlns:a16="http://schemas.microsoft.com/office/drawing/2014/main" id="{EFC3B0B9-9847-4289-8D47-D6BC4E076A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11600" y="1435101"/>
            <a:ext cx="5068275" cy="5118099"/>
          </a:xfrm>
          <a:prstGeom prst="rect">
            <a:avLst/>
          </a:prstGeom>
        </p:spPr>
      </p:pic>
    </p:spTree>
    <p:extLst>
      <p:ext uri="{BB962C8B-B14F-4D97-AF65-F5344CB8AC3E}">
        <p14:creationId xmlns:p14="http://schemas.microsoft.com/office/powerpoint/2010/main" val="3792768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5486400" cy="1295401"/>
          </a:xfrm>
        </p:spPr>
        <p:txBody>
          <a:bodyPr/>
          <a:lstStyle/>
          <a:p>
            <a:pPr algn="r"/>
            <a:r>
              <a:rPr lang="en-US" sz="3600" dirty="0"/>
              <a:t>The wait, </a:t>
            </a:r>
            <a:r>
              <a:rPr lang="en-US" sz="3600" dirty="0" err="1"/>
              <a:t>a.k.a</a:t>
            </a:r>
            <a:br>
              <a:rPr lang="en-US" sz="3600" dirty="0"/>
            </a:br>
            <a:r>
              <a:rPr lang="en-US" sz="3600" dirty="0"/>
              <a:t>“where’s my money”</a:t>
            </a:r>
          </a:p>
        </p:txBody>
      </p:sp>
      <p:sp>
        <p:nvSpPr>
          <p:cNvPr id="5" name="TextBox 4">
            <a:extLst>
              <a:ext uri="{FF2B5EF4-FFF2-40B4-BE49-F238E27FC236}">
                <a16:creationId xmlns:a16="http://schemas.microsoft.com/office/drawing/2014/main" id="{3ABC0A4A-E2E5-43DD-BB30-B10DCEA9B17F}"/>
              </a:ext>
            </a:extLst>
          </p:cNvPr>
          <p:cNvSpPr txBox="1"/>
          <p:nvPr/>
        </p:nvSpPr>
        <p:spPr>
          <a:xfrm>
            <a:off x="381000" y="1828800"/>
            <a:ext cx="8382000" cy="4616648"/>
          </a:xfrm>
          <a:prstGeom prst="rect">
            <a:avLst/>
          </a:prstGeom>
          <a:noFill/>
        </p:spPr>
        <p:txBody>
          <a:bodyPr wrap="square" rtlCol="0">
            <a:spAutoFit/>
          </a:bodyPr>
          <a:lstStyle/>
          <a:p>
            <a:pPr marL="342900" indent="-342900">
              <a:buFont typeface="Arial" panose="020B0604020202020204" pitchFamily="34" charset="0"/>
              <a:buChar char="•"/>
            </a:pPr>
            <a:r>
              <a:rPr lang="en-US" sz="2000" b="1" dirty="0"/>
              <a:t>Even if the bill passes permitting your Organization to receive Capital funding, those funds WILL NOT be released until DFA/</a:t>
            </a:r>
            <a:r>
              <a:rPr lang="en-US" sz="2000" b="1" dirty="0" err="1"/>
              <a:t>SBoF</a:t>
            </a:r>
            <a:r>
              <a:rPr lang="en-US" sz="2000" b="1" dirty="0"/>
              <a:t> ensures the project meets State Law</a:t>
            </a:r>
          </a:p>
          <a:p>
            <a:pPr marL="800100" lvl="1" indent="-342900">
              <a:buFont typeface="Courier New" panose="02070309020205020404" pitchFamily="49" charset="0"/>
              <a:buChar char="o"/>
            </a:pPr>
            <a:r>
              <a:rPr lang="en-US" b="1" dirty="0"/>
              <a:t>You will need to be proactive, but patient, regarding the process of obtaining funding, especially with the upcoming session</a:t>
            </a:r>
          </a:p>
          <a:p>
            <a:pPr marL="800100" lvl="1" indent="-342900">
              <a:buFont typeface="Courier New" panose="02070309020205020404" pitchFamily="49" charset="0"/>
              <a:buChar char="o"/>
            </a:pPr>
            <a:endParaRPr lang="en-US" b="1" dirty="0"/>
          </a:p>
          <a:p>
            <a:pPr marL="342900" indent="-342900">
              <a:buFont typeface="Arial" panose="020B0604020202020204" pitchFamily="34" charset="0"/>
              <a:buChar char="•"/>
            </a:pPr>
            <a:r>
              <a:rPr lang="en-US" sz="2000" b="1" dirty="0"/>
              <a:t>Funds are approved for sale in an upcoming bond by DFA/</a:t>
            </a:r>
            <a:r>
              <a:rPr lang="en-US" sz="2000" b="1" dirty="0" err="1"/>
              <a:t>SBoF</a:t>
            </a:r>
            <a:r>
              <a:rPr lang="en-US" sz="2000" b="1" dirty="0"/>
              <a:t> after their requirements are met</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Anti-donation refers to the prohibition in the NM Constitution that prevents the government (including the City) from giving money or anything of value to any private entity – even a non-profit entity</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Notices of Obligation are required - these add to the time, and may further limit what can be done</a:t>
            </a:r>
          </a:p>
        </p:txBody>
      </p:sp>
    </p:spTree>
    <p:extLst>
      <p:ext uri="{BB962C8B-B14F-4D97-AF65-F5344CB8AC3E}">
        <p14:creationId xmlns:p14="http://schemas.microsoft.com/office/powerpoint/2010/main" val="30191643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DFDDA9-9A72-4246-8C30-29097CE8960F}"/>
              </a:ext>
            </a:extLst>
          </p:cNvPr>
          <p:cNvSpPr>
            <a:spLocks noGrp="1"/>
          </p:cNvSpPr>
          <p:nvPr>
            <p:ph type="title"/>
          </p:nvPr>
        </p:nvSpPr>
        <p:spPr>
          <a:xfrm>
            <a:off x="2743200" y="0"/>
            <a:ext cx="5486400" cy="1295401"/>
          </a:xfrm>
        </p:spPr>
        <p:txBody>
          <a:bodyPr/>
          <a:lstStyle/>
          <a:p>
            <a:pPr algn="r"/>
            <a:r>
              <a:rPr lang="en-US" sz="3600" dirty="0"/>
              <a:t>Art in</a:t>
            </a:r>
            <a:br>
              <a:rPr lang="en-US" sz="3600" dirty="0"/>
            </a:br>
            <a:r>
              <a:rPr lang="en-US" sz="3600" dirty="0"/>
              <a:t>public places 1%</a:t>
            </a:r>
          </a:p>
        </p:txBody>
      </p:sp>
      <p:sp>
        <p:nvSpPr>
          <p:cNvPr id="6" name="TextBox 5">
            <a:extLst>
              <a:ext uri="{FF2B5EF4-FFF2-40B4-BE49-F238E27FC236}">
                <a16:creationId xmlns:a16="http://schemas.microsoft.com/office/drawing/2014/main" id="{C5F690FE-6EEF-40E4-9E32-1E0F2A0FE43E}"/>
              </a:ext>
            </a:extLst>
          </p:cNvPr>
          <p:cNvSpPr txBox="1"/>
          <p:nvPr/>
        </p:nvSpPr>
        <p:spPr>
          <a:xfrm>
            <a:off x="1371600" y="1397744"/>
            <a:ext cx="6400800" cy="526297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1% for Art in Public Places (AIPP) is automatically deducted by State Law.</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Amounts allocated by and listed in the passage of the bill DO NOT take this amount into account, the 1% is taken from this amount.</a:t>
            </a:r>
          </a:p>
          <a:p>
            <a:pPr marL="742950" lvl="1" indent="-285750">
              <a:buFont typeface="Courier New" panose="02070309020205020404" pitchFamily="49" charset="0"/>
              <a:buChar char="o"/>
            </a:pPr>
            <a:r>
              <a:rPr lang="en-US" b="1" dirty="0"/>
              <a:t>e.g. If you are sponsored for $120,000 in the final bill, the total amount available for your project will be $118,800.</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 City has no control over this, it is removed from all our projects as well, including non-State Capital such as the City’s General Obligation Bond program.</a:t>
            </a:r>
          </a:p>
        </p:txBody>
      </p:sp>
      <p:pic>
        <p:nvPicPr>
          <p:cNvPr id="7" name="Picture 6">
            <a:extLst>
              <a:ext uri="{FF2B5EF4-FFF2-40B4-BE49-F238E27FC236}">
                <a16:creationId xmlns:a16="http://schemas.microsoft.com/office/drawing/2014/main" id="{CE316F0F-C8FE-41EE-AB07-08B3572CC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762" y="4156411"/>
            <a:ext cx="5790476" cy="1266667"/>
          </a:xfrm>
          <a:prstGeom prst="rect">
            <a:avLst/>
          </a:prstGeom>
        </p:spPr>
      </p:pic>
    </p:spTree>
    <p:extLst>
      <p:ext uri="{BB962C8B-B14F-4D97-AF65-F5344CB8AC3E}">
        <p14:creationId xmlns:p14="http://schemas.microsoft.com/office/powerpoint/2010/main" val="34794555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5965-B8DB-4BE4-B5FD-28F9ED637328}"/>
              </a:ext>
            </a:extLst>
          </p:cNvPr>
          <p:cNvSpPr>
            <a:spLocks noGrp="1"/>
          </p:cNvSpPr>
          <p:nvPr>
            <p:ph type="ctrTitle"/>
          </p:nvPr>
        </p:nvSpPr>
        <p:spPr/>
        <p:txBody>
          <a:bodyPr/>
          <a:lstStyle/>
          <a:p>
            <a:r>
              <a:rPr lang="en-US" sz="4400" dirty="0"/>
              <a:t>Questions?</a:t>
            </a:r>
          </a:p>
        </p:txBody>
      </p:sp>
      <p:sp>
        <p:nvSpPr>
          <p:cNvPr id="3" name="Subtitle 2">
            <a:extLst>
              <a:ext uri="{FF2B5EF4-FFF2-40B4-BE49-F238E27FC236}">
                <a16:creationId xmlns:a16="http://schemas.microsoft.com/office/drawing/2014/main" id="{EA74A9A2-2665-44B0-BF91-21C22F376498}"/>
              </a:ext>
            </a:extLst>
          </p:cNvPr>
          <p:cNvSpPr>
            <a:spLocks noGrp="1"/>
          </p:cNvSpPr>
          <p:nvPr>
            <p:ph type="subTitle" idx="1"/>
          </p:nvPr>
        </p:nvSpPr>
        <p:spPr/>
        <p:txBody>
          <a:bodyPr/>
          <a:lstStyle/>
          <a:p>
            <a:endParaRPr lang="en-US" b="1" dirty="0"/>
          </a:p>
          <a:p>
            <a:r>
              <a:rPr lang="en-US" b="1" dirty="0"/>
              <a:t>Thank you for attending!</a:t>
            </a:r>
          </a:p>
        </p:txBody>
      </p:sp>
    </p:spTree>
    <p:extLst>
      <p:ext uri="{BB962C8B-B14F-4D97-AF65-F5344CB8AC3E}">
        <p14:creationId xmlns:p14="http://schemas.microsoft.com/office/powerpoint/2010/main" val="30020525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431C3C-6FC8-4122-95C0-484433B83D68}"/>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Presentation</a:t>
            </a:r>
          </a:p>
          <a:p>
            <a:pPr algn="r"/>
            <a:r>
              <a:rPr lang="en-US" sz="3600" dirty="0"/>
              <a:t>goals</a:t>
            </a:r>
          </a:p>
        </p:txBody>
      </p:sp>
      <p:sp>
        <p:nvSpPr>
          <p:cNvPr id="7" name="Content Placeholder 2">
            <a:extLst>
              <a:ext uri="{FF2B5EF4-FFF2-40B4-BE49-F238E27FC236}">
                <a16:creationId xmlns:a16="http://schemas.microsoft.com/office/drawing/2014/main" id="{5B6ABC99-AB7D-4FE1-8EDF-3FC8C8E80A49}"/>
              </a:ext>
            </a:extLst>
          </p:cNvPr>
          <p:cNvSpPr txBox="1">
            <a:spLocks/>
          </p:cNvSpPr>
          <p:nvPr/>
        </p:nvSpPr>
        <p:spPr bwMode="auto">
          <a:xfrm>
            <a:off x="457200" y="1600200"/>
            <a:ext cx="6858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dirty="0"/>
              <a:t>Explain the Capital Outlay/State Grant process</a:t>
            </a:r>
          </a:p>
          <a:p>
            <a:endParaRPr lang="en-US" sz="2800" b="1" dirty="0"/>
          </a:p>
          <a:p>
            <a:r>
              <a:rPr lang="en-US" sz="2800" b="1" dirty="0"/>
              <a:t>Background information</a:t>
            </a:r>
          </a:p>
          <a:p>
            <a:endParaRPr lang="en-US" sz="2800" b="1" dirty="0"/>
          </a:p>
          <a:p>
            <a:r>
              <a:rPr lang="en-US" sz="2800" b="1" dirty="0"/>
              <a:t>City’s Fiscal Agent process</a:t>
            </a:r>
          </a:p>
          <a:p>
            <a:endParaRPr lang="en-US" sz="2800" b="1" dirty="0"/>
          </a:p>
          <a:p>
            <a:r>
              <a:rPr lang="en-US" sz="2800" b="1" dirty="0"/>
              <a:t>State’s Online entry</a:t>
            </a:r>
          </a:p>
        </p:txBody>
      </p:sp>
    </p:spTree>
    <p:extLst>
      <p:ext uri="{BB962C8B-B14F-4D97-AF65-F5344CB8AC3E}">
        <p14:creationId xmlns:p14="http://schemas.microsoft.com/office/powerpoint/2010/main" val="26391596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431C3C-6FC8-4122-95C0-484433B83D68}"/>
              </a:ext>
            </a:extLst>
          </p:cNvPr>
          <p:cNvSpPr txBox="1">
            <a:spLocks/>
          </p:cNvSpPr>
          <p:nvPr/>
        </p:nvSpPr>
        <p:spPr>
          <a:xfrm>
            <a:off x="2743200" y="0"/>
            <a:ext cx="5486400" cy="1295401"/>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r"/>
            <a:r>
              <a:rPr lang="en-US" sz="3600" dirty="0"/>
              <a:t>The</a:t>
            </a:r>
          </a:p>
          <a:p>
            <a:pPr algn="r"/>
            <a:r>
              <a:rPr lang="en-US" sz="3600" dirty="0"/>
              <a:t>Reality</a:t>
            </a:r>
          </a:p>
        </p:txBody>
      </p:sp>
      <p:sp>
        <p:nvSpPr>
          <p:cNvPr id="7" name="Content Placeholder 2">
            <a:extLst>
              <a:ext uri="{FF2B5EF4-FFF2-40B4-BE49-F238E27FC236}">
                <a16:creationId xmlns:a16="http://schemas.microsoft.com/office/drawing/2014/main" id="{5B6ABC99-AB7D-4FE1-8EDF-3FC8C8E80A49}"/>
              </a:ext>
            </a:extLst>
          </p:cNvPr>
          <p:cNvSpPr txBox="1">
            <a:spLocks/>
          </p:cNvSpPr>
          <p:nvPr/>
        </p:nvSpPr>
        <p:spPr bwMode="auto">
          <a:xfrm>
            <a:off x="457200" y="1600200"/>
            <a:ext cx="6858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t>Obtaining funds from the State is a </a:t>
            </a:r>
            <a:r>
              <a:rPr lang="en-US" sz="2400" b="1" u="sng" dirty="0"/>
              <a:t>LONG</a:t>
            </a:r>
            <a:r>
              <a:rPr lang="en-US" sz="2400" b="1" dirty="0"/>
              <a:t> process.</a:t>
            </a:r>
          </a:p>
          <a:p>
            <a:pPr lvl="1"/>
            <a:r>
              <a:rPr lang="en-US" sz="2000" b="1" dirty="0"/>
              <a:t>If you need funds between October 2025 and March 2026, your chances are virtually zero</a:t>
            </a:r>
          </a:p>
          <a:p>
            <a:pPr lvl="1"/>
            <a:r>
              <a:rPr lang="en-US" sz="2000" b="1" dirty="0"/>
              <a:t>April-Sept 2026 would be incredibly fast, and </a:t>
            </a:r>
            <a:r>
              <a:rPr lang="en-US" sz="2000" b="1" u="sng" dirty="0"/>
              <a:t>should not be expected</a:t>
            </a:r>
          </a:p>
          <a:p>
            <a:pPr lvl="1"/>
            <a:r>
              <a:rPr lang="en-US" sz="2000" b="1" dirty="0"/>
              <a:t>October 2026-March 2027 funding available is more reasonable</a:t>
            </a:r>
          </a:p>
          <a:p>
            <a:r>
              <a:rPr lang="en-US" sz="2400" b="1" dirty="0"/>
              <a:t>These funds have use/implementation requirements imposed by the State that some organizations consider dealbreakers</a:t>
            </a:r>
          </a:p>
        </p:txBody>
      </p:sp>
    </p:spTree>
    <p:extLst>
      <p:ext uri="{BB962C8B-B14F-4D97-AF65-F5344CB8AC3E}">
        <p14:creationId xmlns:p14="http://schemas.microsoft.com/office/powerpoint/2010/main" val="39654249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5486400" cy="1295401"/>
          </a:xfrm>
        </p:spPr>
        <p:txBody>
          <a:bodyPr/>
          <a:lstStyle/>
          <a:p>
            <a:pPr algn="r"/>
            <a:r>
              <a:rPr lang="en-US" sz="3600" dirty="0"/>
              <a:t>What is </a:t>
            </a:r>
            <a:br>
              <a:rPr lang="en-US" sz="3600" dirty="0"/>
            </a:br>
            <a:r>
              <a:rPr lang="en-US" sz="3600" dirty="0"/>
              <a:t>Capital Outlay?</a:t>
            </a:r>
          </a:p>
        </p:txBody>
      </p:sp>
      <p:sp>
        <p:nvSpPr>
          <p:cNvPr id="5" name="TextBox 4">
            <a:extLst>
              <a:ext uri="{FF2B5EF4-FFF2-40B4-BE49-F238E27FC236}">
                <a16:creationId xmlns:a16="http://schemas.microsoft.com/office/drawing/2014/main" id="{3ABC0A4A-E2E5-43DD-BB30-B10DCEA9B17F}"/>
              </a:ext>
            </a:extLst>
          </p:cNvPr>
          <p:cNvSpPr txBox="1"/>
          <p:nvPr/>
        </p:nvSpPr>
        <p:spPr>
          <a:xfrm>
            <a:off x="304800" y="1828800"/>
            <a:ext cx="8534400" cy="390876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“Capital Funds” is used unofficially as a catch-all term by public</a:t>
            </a:r>
          </a:p>
          <a:p>
            <a:pPr marL="800100" lvl="1" indent="-342900">
              <a:buFont typeface="Courier New" panose="02070309020205020404" pitchFamily="49" charset="0"/>
              <a:buChar char="o"/>
            </a:pPr>
            <a:r>
              <a:rPr lang="en-US" sz="2400" b="1" dirty="0"/>
              <a:t>Source and recipient determine applicable laws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Large sums of funds intended for larger, long term purchases, such as renovations, construction, vehicles, freezers, etc.</a:t>
            </a:r>
          </a:p>
          <a:p>
            <a:pPr marL="742950" lvl="1" indent="-285750">
              <a:buFont typeface="Courier New" panose="02070309020205020404" pitchFamily="49" charset="0"/>
              <a:buChar char="o"/>
            </a:pPr>
            <a:r>
              <a:rPr lang="en-US" sz="2000" b="1" dirty="0"/>
              <a:t>Not operating funds or consumables</a:t>
            </a:r>
          </a:p>
          <a:p>
            <a:pPr marL="742950" lvl="1" indent="-285750">
              <a:buFont typeface="Courier New" panose="02070309020205020404" pitchFamily="49" charset="0"/>
              <a:buChar char="o"/>
            </a:pPr>
            <a:r>
              <a:rPr lang="en-US" sz="2000" b="1" dirty="0"/>
              <a:t>State Board of Finance is only approving severable equipment and furnishings for NPOs utilizing State Capital, unless the facility to be renovated/constructed is owned by the City.</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State minimum of $10,000</a:t>
            </a:r>
          </a:p>
        </p:txBody>
      </p:sp>
    </p:spTree>
    <p:extLst>
      <p:ext uri="{BB962C8B-B14F-4D97-AF65-F5344CB8AC3E}">
        <p14:creationId xmlns:p14="http://schemas.microsoft.com/office/powerpoint/2010/main" val="1962650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52600"/>
            <a:ext cx="8001000" cy="4068763"/>
          </a:xfrm>
        </p:spPr>
        <p:txBody>
          <a:bodyPr/>
          <a:lstStyle/>
          <a:p>
            <a:r>
              <a:rPr lang="en-US" sz="2000" b="1" dirty="0"/>
              <a:t>Apply for City to be your Fiscal Agent</a:t>
            </a:r>
          </a:p>
          <a:p>
            <a:r>
              <a:rPr lang="en-US" sz="2000" b="1" dirty="0"/>
              <a:t>Enter Project online to the state</a:t>
            </a:r>
          </a:p>
          <a:p>
            <a:r>
              <a:rPr lang="en-US" sz="2000" b="1" dirty="0"/>
              <a:t>Legislator(s) choose to fund part/all of request</a:t>
            </a:r>
          </a:p>
          <a:p>
            <a:r>
              <a:rPr lang="en-US" sz="2000" b="1" dirty="0"/>
              <a:t>State Bill is passed</a:t>
            </a:r>
          </a:p>
          <a:p>
            <a:r>
              <a:rPr lang="en-US" sz="2000" b="1" dirty="0"/>
              <a:t>State ensures project meets State Law and Anti-Donation clause before funds certified for release</a:t>
            </a:r>
          </a:p>
          <a:p>
            <a:pPr lvl="1">
              <a:buFont typeface="Courier New" panose="02070309020205020404" pitchFamily="49" charset="0"/>
              <a:buChar char="o"/>
            </a:pPr>
            <a:r>
              <a:rPr lang="en-US" sz="1800" b="1" dirty="0"/>
              <a:t>Org &amp; City work with State to get funding certified</a:t>
            </a:r>
          </a:p>
          <a:p>
            <a:r>
              <a:rPr lang="en-US" sz="2000" b="1" dirty="0"/>
              <a:t>State gives City funds</a:t>
            </a:r>
            <a:endParaRPr lang="en-US" sz="1600" b="1" dirty="0"/>
          </a:p>
          <a:p>
            <a:r>
              <a:rPr lang="en-US" sz="2000" b="1" dirty="0"/>
              <a:t>City submits Notice of Obligation</a:t>
            </a:r>
          </a:p>
          <a:p>
            <a:r>
              <a:rPr lang="en-US" sz="2000" b="1" dirty="0"/>
              <a:t>City purchases &amp; provides equipment requested by Org</a:t>
            </a:r>
          </a:p>
          <a:p>
            <a:r>
              <a:rPr lang="en-US" sz="2000" b="1" dirty="0"/>
              <a:t>Org provides public services in lieu of rent/lease payments</a:t>
            </a:r>
          </a:p>
        </p:txBody>
      </p:sp>
      <p:sp>
        <p:nvSpPr>
          <p:cNvPr id="8" name="Title 1">
            <a:extLst>
              <a:ext uri="{FF2B5EF4-FFF2-40B4-BE49-F238E27FC236}">
                <a16:creationId xmlns:a16="http://schemas.microsoft.com/office/drawing/2014/main" id="{F9DFDDA9-9A72-4246-8C30-29097CE8960F}"/>
              </a:ext>
            </a:extLst>
          </p:cNvPr>
          <p:cNvSpPr>
            <a:spLocks noGrp="1"/>
          </p:cNvSpPr>
          <p:nvPr>
            <p:ph type="title"/>
          </p:nvPr>
        </p:nvSpPr>
        <p:spPr>
          <a:xfrm>
            <a:off x="2514600" y="84136"/>
            <a:ext cx="5486400" cy="1295401"/>
          </a:xfrm>
        </p:spPr>
        <p:txBody>
          <a:bodyPr/>
          <a:lstStyle/>
          <a:p>
            <a:pPr algn="r"/>
            <a:r>
              <a:rPr lang="en-US" sz="3600" dirty="0"/>
              <a:t>The 30,000’</a:t>
            </a:r>
            <a:br>
              <a:rPr lang="en-US" sz="3600" dirty="0"/>
            </a:br>
            <a:r>
              <a:rPr lang="en-US" sz="3600" dirty="0"/>
              <a:t>overview</a:t>
            </a:r>
          </a:p>
        </p:txBody>
      </p:sp>
    </p:spTree>
    <p:extLst>
      <p:ext uri="{BB962C8B-B14F-4D97-AF65-F5344CB8AC3E}">
        <p14:creationId xmlns:p14="http://schemas.microsoft.com/office/powerpoint/2010/main" val="32456205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6700" y="1453356"/>
            <a:ext cx="8610600" cy="3951288"/>
          </a:xfrm>
        </p:spPr>
        <p:txBody>
          <a:bodyPr/>
          <a:lstStyle/>
          <a:p>
            <a:r>
              <a:rPr lang="en-US" sz="2000" b="1" dirty="0"/>
              <a:t>No project will receive any funding until the State Department of Finance &amp; Administration (DFA) or State Board of Finance (</a:t>
            </a:r>
            <a:r>
              <a:rPr lang="en-US" sz="2000" b="1" dirty="0" err="1"/>
              <a:t>SBoF</a:t>
            </a:r>
            <a:r>
              <a:rPr lang="en-US" sz="2000" b="1" dirty="0"/>
              <a:t>) certifies that the project meets State law. </a:t>
            </a:r>
          </a:p>
          <a:p>
            <a:pPr lvl="1">
              <a:buFont typeface="Courier New" panose="02070309020205020404" pitchFamily="49" charset="0"/>
              <a:buChar char="o"/>
            </a:pPr>
            <a:r>
              <a:rPr lang="en-US" sz="1800" b="1" dirty="0"/>
              <a:t>Due to the NM Constitution's Anti-Donation clause, meeting State law ALWAYS includes a Use Agreement/Contract with a City Department. </a:t>
            </a:r>
          </a:p>
          <a:p>
            <a:pPr lvl="1">
              <a:buFont typeface="Courier New" panose="02070309020205020404" pitchFamily="49" charset="0"/>
              <a:buChar char="o"/>
            </a:pPr>
            <a:endParaRPr lang="en-US" sz="1800" b="1" dirty="0"/>
          </a:p>
          <a:p>
            <a:r>
              <a:rPr lang="en-US" sz="2000" b="1" dirty="0"/>
              <a:t>Per State Law, your Organization cannot receive Capital funds. The City receives these funds and spends them on your behalf. </a:t>
            </a:r>
          </a:p>
          <a:p>
            <a:pPr lvl="1">
              <a:buFont typeface="Courier New" panose="02070309020205020404" pitchFamily="49" charset="0"/>
              <a:buChar char="o"/>
            </a:pPr>
            <a:r>
              <a:rPr lang="en-US" sz="1800" b="1" dirty="0"/>
              <a:t>This means the City must use its own purchasing processes.</a:t>
            </a:r>
          </a:p>
          <a:p>
            <a:pPr lvl="1">
              <a:buFont typeface="Courier New" panose="02070309020205020404" pitchFamily="49" charset="0"/>
              <a:buChar char="o"/>
            </a:pPr>
            <a:endParaRPr lang="en-US" sz="1800" b="1" dirty="0"/>
          </a:p>
          <a:p>
            <a:r>
              <a:rPr lang="en-US" sz="2000" b="1" dirty="0"/>
              <a:t>Per State Law, the City must/will own any facility that renovations or construction are requested for, and will own any and all items procured through state capital outlay. </a:t>
            </a:r>
          </a:p>
          <a:p>
            <a:endParaRPr lang="en-US" sz="2800" b="1" dirty="0"/>
          </a:p>
        </p:txBody>
      </p:sp>
      <p:sp>
        <p:nvSpPr>
          <p:cNvPr id="11" name="Title 1">
            <a:extLst>
              <a:ext uri="{FF2B5EF4-FFF2-40B4-BE49-F238E27FC236}">
                <a16:creationId xmlns:a16="http://schemas.microsoft.com/office/drawing/2014/main" id="{F10C277F-5BEC-44EE-A071-6DCC68420C6E}"/>
              </a:ext>
            </a:extLst>
          </p:cNvPr>
          <p:cNvSpPr>
            <a:spLocks noGrp="1"/>
          </p:cNvSpPr>
          <p:nvPr>
            <p:ph type="title"/>
          </p:nvPr>
        </p:nvSpPr>
        <p:spPr>
          <a:xfrm>
            <a:off x="2743200" y="0"/>
            <a:ext cx="5486400" cy="1295401"/>
          </a:xfrm>
        </p:spPr>
        <p:txBody>
          <a:bodyPr/>
          <a:lstStyle/>
          <a:p>
            <a:pPr algn="r"/>
            <a:r>
              <a:rPr lang="en-US" sz="3600" dirty="0"/>
              <a:t>Key</a:t>
            </a:r>
            <a:br>
              <a:rPr lang="en-US" sz="3600" dirty="0"/>
            </a:br>
            <a:r>
              <a:rPr lang="en-US" sz="3600" dirty="0"/>
              <a:t>Takeaways</a:t>
            </a:r>
          </a:p>
        </p:txBody>
      </p:sp>
    </p:spTree>
    <p:extLst>
      <p:ext uri="{BB962C8B-B14F-4D97-AF65-F5344CB8AC3E}">
        <p14:creationId xmlns:p14="http://schemas.microsoft.com/office/powerpoint/2010/main" val="41319256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524000"/>
            <a:ext cx="8229600" cy="4608513"/>
          </a:xfrm>
        </p:spPr>
        <p:txBody>
          <a:bodyPr/>
          <a:lstStyle/>
          <a:p>
            <a:r>
              <a:rPr lang="en-US" sz="1800" b="1" dirty="0"/>
              <a:t>The rules we list are a non-exhaustive set of things that DFA/</a:t>
            </a:r>
            <a:r>
              <a:rPr lang="en-US" sz="1800" b="1" dirty="0" err="1"/>
              <a:t>SBoF</a:t>
            </a:r>
            <a:r>
              <a:rPr lang="en-US" sz="1800" b="1" dirty="0"/>
              <a:t> will ask you to ensure are met before they will certify funding.</a:t>
            </a:r>
          </a:p>
          <a:p>
            <a:endParaRPr lang="en-US" sz="1800" b="1" dirty="0"/>
          </a:p>
          <a:p>
            <a:r>
              <a:rPr lang="en-US" sz="1800" b="1" dirty="0"/>
              <a:t>If DFA/</a:t>
            </a:r>
            <a:r>
              <a:rPr lang="en-US" sz="1800" b="1" dirty="0" err="1"/>
              <a:t>SBoF</a:t>
            </a:r>
            <a:r>
              <a:rPr lang="en-US" sz="1800" b="1" dirty="0"/>
              <a:t> denies funds to be released, or will not certify funds to be allocated due to concerns regarding potential Anti-donation clause violations or other State Law violations, even though funds are approved in the passage of the bill, the City </a:t>
            </a:r>
            <a:r>
              <a:rPr lang="en-US" sz="1800" b="1" u="sng" dirty="0"/>
              <a:t>cannot</a:t>
            </a:r>
            <a:r>
              <a:rPr lang="en-US" sz="1800" b="1" dirty="0"/>
              <a:t> help you any further with that request.</a:t>
            </a:r>
          </a:p>
          <a:p>
            <a:endParaRPr lang="en-US" sz="1800" b="1" dirty="0"/>
          </a:p>
          <a:p>
            <a:r>
              <a:rPr lang="en-US" sz="1800" b="1" i="1" dirty="0"/>
              <a:t>Your Organization does not purchase anything. </a:t>
            </a:r>
            <a:r>
              <a:rPr lang="en-US" sz="1800" b="1" u="sng" dirty="0"/>
              <a:t>The City is provided funding by the State, and the City makes the purchases.</a:t>
            </a:r>
            <a:r>
              <a:rPr lang="en-US" sz="1800" b="1" dirty="0"/>
              <a:t> </a:t>
            </a:r>
          </a:p>
          <a:p>
            <a:endParaRPr lang="en-US" sz="1800" b="1" dirty="0"/>
          </a:p>
          <a:p>
            <a:r>
              <a:rPr lang="en-US" sz="1800" b="1" dirty="0"/>
              <a:t>Organizations that request funds in the City’s name as fiscal agent without official approval from CIP may be denied use of those funds.</a:t>
            </a:r>
          </a:p>
          <a:p>
            <a:endParaRPr lang="en-US" b="1" dirty="0"/>
          </a:p>
          <a:p>
            <a:endParaRPr lang="en-US" b="1" dirty="0"/>
          </a:p>
        </p:txBody>
      </p:sp>
      <p:sp>
        <p:nvSpPr>
          <p:cNvPr id="5" name="Title 1">
            <a:extLst>
              <a:ext uri="{FF2B5EF4-FFF2-40B4-BE49-F238E27FC236}">
                <a16:creationId xmlns:a16="http://schemas.microsoft.com/office/drawing/2014/main" id="{B319E2D0-07B0-4F84-8992-98F4EF1AF899}"/>
              </a:ext>
            </a:extLst>
          </p:cNvPr>
          <p:cNvSpPr>
            <a:spLocks noGrp="1"/>
          </p:cNvSpPr>
          <p:nvPr>
            <p:ph type="title"/>
          </p:nvPr>
        </p:nvSpPr>
        <p:spPr>
          <a:xfrm>
            <a:off x="2743200" y="0"/>
            <a:ext cx="5486400" cy="1295401"/>
          </a:xfrm>
        </p:spPr>
        <p:txBody>
          <a:bodyPr/>
          <a:lstStyle/>
          <a:p>
            <a:pPr algn="r"/>
            <a:r>
              <a:rPr lang="en-US" sz="3600" dirty="0"/>
              <a:t>Things to</a:t>
            </a:r>
            <a:br>
              <a:rPr lang="en-US" sz="3600" dirty="0"/>
            </a:br>
            <a:r>
              <a:rPr lang="en-US" sz="3600" dirty="0"/>
              <a:t>remember</a:t>
            </a:r>
          </a:p>
        </p:txBody>
      </p:sp>
    </p:spTree>
    <p:extLst>
      <p:ext uri="{BB962C8B-B14F-4D97-AF65-F5344CB8AC3E}">
        <p14:creationId xmlns:p14="http://schemas.microsoft.com/office/powerpoint/2010/main" val="18200808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6096000" cy="5980113"/>
          </a:xfrm>
        </p:spPr>
        <p:txBody>
          <a:bodyPr/>
          <a:lstStyle/>
          <a:p>
            <a:endParaRPr lang="en-US" dirty="0"/>
          </a:p>
          <a:p>
            <a:endParaRPr lang="en-US" dirty="0"/>
          </a:p>
        </p:txBody>
      </p:sp>
      <p:sp>
        <p:nvSpPr>
          <p:cNvPr id="4" name="Title 1">
            <a:extLst>
              <a:ext uri="{FF2B5EF4-FFF2-40B4-BE49-F238E27FC236}">
                <a16:creationId xmlns:a16="http://schemas.microsoft.com/office/drawing/2014/main" id="{4676DB10-2A73-47AE-8DD5-DE6BE19B3464}"/>
              </a:ext>
            </a:extLst>
          </p:cNvPr>
          <p:cNvSpPr>
            <a:spLocks noGrp="1"/>
          </p:cNvSpPr>
          <p:nvPr>
            <p:ph type="title"/>
          </p:nvPr>
        </p:nvSpPr>
        <p:spPr>
          <a:xfrm>
            <a:off x="2743200" y="0"/>
            <a:ext cx="5486400" cy="1295401"/>
          </a:xfrm>
        </p:spPr>
        <p:txBody>
          <a:bodyPr/>
          <a:lstStyle/>
          <a:p>
            <a:pPr algn="r"/>
            <a:r>
              <a:rPr lang="en-US" sz="3600" dirty="0"/>
              <a:t>For</a:t>
            </a:r>
            <a:br>
              <a:rPr lang="en-US" sz="3600" dirty="0"/>
            </a:br>
            <a:r>
              <a:rPr lang="en-US" sz="3600" dirty="0"/>
              <a:t>example</a:t>
            </a:r>
          </a:p>
        </p:txBody>
      </p:sp>
      <p:sp>
        <p:nvSpPr>
          <p:cNvPr id="5" name="Content Placeholder 2">
            <a:extLst>
              <a:ext uri="{FF2B5EF4-FFF2-40B4-BE49-F238E27FC236}">
                <a16:creationId xmlns:a16="http://schemas.microsoft.com/office/drawing/2014/main" id="{2E2684ED-5CB8-43A9-82ED-A66472AC0A1B}"/>
              </a:ext>
            </a:extLst>
          </p:cNvPr>
          <p:cNvSpPr txBox="1">
            <a:spLocks/>
          </p:cNvSpPr>
          <p:nvPr/>
        </p:nvSpPr>
        <p:spPr bwMode="auto">
          <a:xfrm>
            <a:off x="266700" y="1612900"/>
            <a:ext cx="86106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Organization “</a:t>
            </a:r>
            <a:r>
              <a:rPr lang="en-US" sz="1800" b="1" dirty="0" err="1"/>
              <a:t>KindFolks</a:t>
            </a:r>
            <a:r>
              <a:rPr lang="en-US" sz="1800" b="1" dirty="0"/>
              <a:t>” uses the City as their Fiscal Agent to request $1,500,000 in Capital Funds from the State “to furnish and equip a teen homeless shelter, including information technology, in Albuquerque in Bernalillo County</a:t>
            </a:r>
            <a:r>
              <a:rPr lang="en-US" sz="1800" b="1" dirty="0">
                <a:solidFill>
                  <a:schemeClr val="tx1"/>
                </a:solidFill>
              </a:rPr>
              <a:t>”</a:t>
            </a:r>
            <a:endParaRPr lang="en-US" sz="1800" b="1" strike="sngStrike" dirty="0">
              <a:solidFill>
                <a:schemeClr val="tx1"/>
              </a:solidFill>
            </a:endParaRPr>
          </a:p>
          <a:p>
            <a:r>
              <a:rPr lang="en-US" sz="1800" b="1" dirty="0"/>
              <a:t>The bill passes, allocating </a:t>
            </a:r>
            <a:r>
              <a:rPr lang="en-US" sz="1800" b="1" dirty="0" err="1"/>
              <a:t>KindFolks</a:t>
            </a:r>
            <a:r>
              <a:rPr lang="en-US" sz="1800" b="1" dirty="0"/>
              <a:t> $285,000. DFA/</a:t>
            </a:r>
            <a:r>
              <a:rPr lang="en-US" sz="1800" b="1" dirty="0" err="1"/>
              <a:t>SBoF</a:t>
            </a:r>
            <a:r>
              <a:rPr lang="en-US" sz="1800" b="1" dirty="0"/>
              <a:t> contacts the City for information to ensure State Law is met.</a:t>
            </a:r>
          </a:p>
          <a:p>
            <a:r>
              <a:rPr lang="en-US" sz="1800" b="1" dirty="0" err="1"/>
              <a:t>KindFolks</a:t>
            </a:r>
            <a:r>
              <a:rPr lang="en-US" sz="1800" b="1" dirty="0"/>
              <a:t> produces this information to the City, including a use agreement with the City’s Dept. of Youth &amp; Family Services (YFS) through the Department of Municipal Development (DMD). </a:t>
            </a:r>
          </a:p>
          <a:p>
            <a:pPr lvl="1">
              <a:buFont typeface="Courier New" panose="02070309020205020404" pitchFamily="49" charset="0"/>
              <a:buChar char="o"/>
            </a:pPr>
            <a:r>
              <a:rPr lang="en-US" sz="1400" b="1" dirty="0"/>
              <a:t>This Agreement specifies that </a:t>
            </a:r>
            <a:r>
              <a:rPr lang="en-US" sz="1400" b="1" dirty="0" err="1"/>
              <a:t>KindFolks</a:t>
            </a:r>
            <a:r>
              <a:rPr lang="en-US" sz="1400" b="1" dirty="0"/>
              <a:t> will utilize City owned equipment in the operation of a teen homeless shelter, and will provide services to the City in lieu of rent, as provided in their Contract. DFA/</a:t>
            </a:r>
            <a:r>
              <a:rPr lang="en-US" sz="1400" b="1" dirty="0" err="1"/>
              <a:t>SBoF</a:t>
            </a:r>
            <a:r>
              <a:rPr lang="en-US" sz="1400" b="1" dirty="0"/>
              <a:t> agrees and certifies the project. </a:t>
            </a:r>
          </a:p>
          <a:p>
            <a:r>
              <a:rPr lang="en-US" sz="1800" b="1" dirty="0"/>
              <a:t>This money is released to the City. YFS then coordinates with </a:t>
            </a:r>
            <a:r>
              <a:rPr lang="en-US" sz="1800" b="1" dirty="0" err="1"/>
              <a:t>KindFolks</a:t>
            </a:r>
            <a:r>
              <a:rPr lang="en-US" sz="1800" b="1" dirty="0"/>
              <a:t>, purchases equipment, and pays City contracted companies for the necessary equipment using those funds.  </a:t>
            </a:r>
            <a:r>
              <a:rPr lang="en-US" sz="1800" b="1" dirty="0" err="1"/>
              <a:t>KindFolks</a:t>
            </a:r>
            <a:r>
              <a:rPr lang="en-US" sz="1800" b="1" dirty="0"/>
              <a:t> then begins utilizing the equipment while providing the services specified in their Use Agreement.</a:t>
            </a:r>
          </a:p>
          <a:p>
            <a:endParaRPr lang="en-US" sz="3600" b="1" dirty="0"/>
          </a:p>
        </p:txBody>
      </p:sp>
    </p:spTree>
    <p:extLst>
      <p:ext uri="{BB962C8B-B14F-4D97-AF65-F5344CB8AC3E}">
        <p14:creationId xmlns:p14="http://schemas.microsoft.com/office/powerpoint/2010/main" val="37299962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NE ABQ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70B4F82-47A4-4BD7-A316-A36B5189DC42}" vid="{8E965DDA-53B9-49D2-BF5C-AC54A68B0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27762</TotalTime>
  <Words>2951</Words>
  <Application>Microsoft Office PowerPoint</Application>
  <PresentationFormat>On-screen Show (4:3)</PresentationFormat>
  <Paragraphs>344</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Wingdings</vt:lpstr>
      <vt:lpstr>ONE ABQ PPT</vt:lpstr>
      <vt:lpstr>2025 State Capital Outlay – Nonprofits</vt:lpstr>
      <vt:lpstr>PowerPoint Presentation</vt:lpstr>
      <vt:lpstr>PowerPoint Presentation</vt:lpstr>
      <vt:lpstr>PowerPoint Presentation</vt:lpstr>
      <vt:lpstr>What is  Capital Outlay?</vt:lpstr>
      <vt:lpstr>The 30,000’ overview</vt:lpstr>
      <vt:lpstr>Key Takeaways</vt:lpstr>
      <vt:lpstr>Things to remember</vt:lpstr>
      <vt:lpstr>For example</vt:lpstr>
      <vt:lpstr>PowerPoint Presentation</vt:lpstr>
      <vt:lpstr>PowerPoint Presentation</vt:lpstr>
      <vt:lpstr>PowerPoint Presentation</vt:lpstr>
      <vt:lpstr>PowerPoint Presentation</vt:lpstr>
      <vt:lpstr>PowerPoint Presentation</vt:lpstr>
      <vt:lpstr>Procurement &amp; anti-donation</vt:lpstr>
      <vt:lpstr>State anti-donation flowchart</vt:lpstr>
      <vt:lpstr>PowerPoint Presentation</vt:lpstr>
      <vt:lpstr>City fiscal agent application</vt:lpstr>
      <vt:lpstr>Application page 3</vt:lpstr>
      <vt:lpstr>Scope vs. scope of services</vt:lpstr>
      <vt:lpstr>PowerPoint Presentation</vt:lpstr>
      <vt:lpstr>PowerPoint Presentation</vt:lpstr>
      <vt:lpstr>PowerPoint Presentation</vt:lpstr>
      <vt:lpstr>PowerPoint Presentation</vt:lpstr>
      <vt:lpstr>PowerPoint Presentation</vt:lpstr>
      <vt:lpstr>The wait, a.k.a “where’s my money”</vt:lpstr>
      <vt:lpstr>Art in public places 1%</vt:lpstr>
      <vt:lpstr>Questions?</vt:lpstr>
    </vt:vector>
  </TitlesOfParts>
  <Company>City of Albuquerque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Outlay 2021</dc:title>
  <dc:creator>Young, Jeanne M.</dc:creator>
  <cp:lastModifiedBy>Mayfield, Daniel J.</cp:lastModifiedBy>
  <cp:revision>96</cp:revision>
  <cp:lastPrinted>2021-06-09T16:09:29Z</cp:lastPrinted>
  <dcterms:created xsi:type="dcterms:W3CDTF">2021-06-04T21:25:12Z</dcterms:created>
  <dcterms:modified xsi:type="dcterms:W3CDTF">2024-11-08T16:08:32Z</dcterms:modified>
</cp:coreProperties>
</file>